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3" r:id="rId2"/>
  </p:sldMasterIdLst>
  <p:notesMasterIdLst>
    <p:notesMasterId r:id="rId26"/>
  </p:notesMasterIdLst>
  <p:sldIdLst>
    <p:sldId id="1107" r:id="rId3"/>
    <p:sldId id="1016" r:id="rId4"/>
    <p:sldId id="1105" r:id="rId5"/>
    <p:sldId id="1083" r:id="rId6"/>
    <p:sldId id="1118" r:id="rId7"/>
    <p:sldId id="1076" r:id="rId8"/>
    <p:sldId id="1099" r:id="rId9"/>
    <p:sldId id="1097" r:id="rId10"/>
    <p:sldId id="1078" r:id="rId11"/>
    <p:sldId id="1077" r:id="rId12"/>
    <p:sldId id="1089" r:id="rId13"/>
    <p:sldId id="1079" r:id="rId14"/>
    <p:sldId id="1081" r:id="rId15"/>
    <p:sldId id="1112" r:id="rId16"/>
    <p:sldId id="1114" r:id="rId17"/>
    <p:sldId id="1111" r:id="rId18"/>
    <p:sldId id="1122" r:id="rId19"/>
    <p:sldId id="1102" r:id="rId20"/>
    <p:sldId id="1119" r:id="rId21"/>
    <p:sldId id="1117" r:id="rId22"/>
    <p:sldId id="1123" r:id="rId23"/>
    <p:sldId id="1125" r:id="rId24"/>
    <p:sldId id="11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4"/>
    <p:restoredTop sz="94633"/>
  </p:normalViewPr>
  <p:slideViewPr>
    <p:cSldViewPr snapToGrid="0">
      <p:cViewPr>
        <p:scale>
          <a:sx n="91" d="100"/>
          <a:sy n="91" d="100"/>
        </p:scale>
        <p:origin x="896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90 Potential Sites across North Carolina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  <a:p>
          <a:pPr>
            <a:buNone/>
          </a:pPr>
          <a:r>
            <a:rPr lang="en-US" sz="1600" b="0" i="0" dirty="0"/>
            <a:t>27% Black</a:t>
          </a:r>
        </a:p>
        <a:p>
          <a:pPr>
            <a:buNone/>
          </a:pPr>
          <a:r>
            <a:rPr lang="en-US" sz="1600" b="0" i="0" dirty="0"/>
            <a:t>7% Below Poverty Line</a:t>
          </a:r>
          <a:endParaRPr lang="en-US" sz="1600" dirty="0"/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  <a:p>
          <a:pPr>
            <a:buNone/>
          </a:pPr>
          <a:r>
            <a:rPr lang="en-US" sz="1600" b="0" i="0" dirty="0"/>
            <a:t>60% Black</a:t>
          </a:r>
        </a:p>
        <a:p>
          <a:pPr>
            <a:buNone/>
          </a:pPr>
          <a:r>
            <a:rPr lang="en-US" sz="1600" b="0" i="0" dirty="0"/>
            <a:t>25% Below Poverty line</a:t>
          </a:r>
          <a:endParaRPr lang="en-US" sz="1600" dirty="0"/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Y="109850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126441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127445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Site Choice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rgbClr val="FFC000"/>
          </a:solidFill>
        </a:ln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103D47F9-86BA-584A-81DF-3EF487A69C2C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u="sng" dirty="0"/>
            <a:t>Privately</a:t>
          </a:r>
          <a:r>
            <a:rPr lang="en-US" sz="2000" b="0" i="0" dirty="0"/>
            <a:t> Owned</a:t>
          </a:r>
          <a:endParaRPr lang="en-US" sz="2000" dirty="0"/>
        </a:p>
      </dgm:t>
    </dgm:pt>
    <dgm:pt modelId="{FAC0B4C8-1228-0D46-BE9D-1E1A18033391}" type="parTrans" cxnId="{FA3ACBB0-F041-3040-BF8E-18D237F18050}">
      <dgm:prSet/>
      <dgm:spPr/>
      <dgm:t>
        <a:bodyPr/>
        <a:lstStyle/>
        <a:p>
          <a:endParaRPr lang="en-US"/>
        </a:p>
      </dgm:t>
    </dgm:pt>
    <dgm:pt modelId="{DF64EEF8-8A23-8448-8AAB-969D5A92F9C6}" type="sibTrans" cxnId="{FA3ACBB0-F041-3040-BF8E-18D237F18050}">
      <dgm:prSet/>
      <dgm:spPr/>
      <dgm:t>
        <a:bodyPr/>
        <a:lstStyle/>
        <a:p>
          <a:endParaRPr lang="en-US"/>
        </a:p>
      </dgm:t>
    </dgm:pt>
    <dgm:pt modelId="{D79FE3AF-5562-5947-8E00-559FDC059A2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000" b="0" i="0" u="sng" dirty="0"/>
            <a:t>Publicly</a:t>
          </a:r>
          <a:r>
            <a:rPr lang="en-US" sz="2000" b="0" i="0" dirty="0"/>
            <a:t> Owned</a:t>
          </a:r>
        </a:p>
      </dgm:t>
    </dgm:pt>
    <dgm:pt modelId="{55F32C2A-306D-1946-BCBD-65E403AEDEFB}" type="parTrans" cxnId="{BE30ED16-BC5B-C54C-8E4E-BDD28118A668}">
      <dgm:prSet/>
      <dgm:spPr/>
      <dgm:t>
        <a:bodyPr/>
        <a:lstStyle/>
        <a:p>
          <a:endParaRPr lang="en-US"/>
        </a:p>
      </dgm:t>
    </dgm:pt>
    <dgm:pt modelId="{59F48F3B-438C-324C-AF4A-9E31743BB45F}" type="sibTrans" cxnId="{BE30ED16-BC5B-C54C-8E4E-BDD28118A668}">
      <dgm:prSet/>
      <dgm:spPr/>
      <dgm:t>
        <a:bodyPr/>
        <a:lstStyle/>
        <a:p>
          <a:endParaRPr lang="en-US"/>
        </a:p>
      </dgm:t>
    </dgm:pt>
    <dgm:pt modelId="{B013F37C-AE5B-DD45-8170-40792D4618D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000" dirty="0"/>
            <a:t>Open to </a:t>
          </a:r>
          <a:r>
            <a:rPr lang="en-US" sz="2000" u="sng" dirty="0"/>
            <a:t>Public Discussion </a:t>
          </a:r>
        </a:p>
        <a:p>
          <a:r>
            <a:rPr lang="en-US" sz="2000" u="none" dirty="0"/>
            <a:t>Strong opposition</a:t>
          </a:r>
        </a:p>
      </dgm:t>
    </dgm:pt>
    <dgm:pt modelId="{10937AF6-B563-B445-BE7D-C9ABB77C426E}" type="parTrans" cxnId="{D1F3E1D6-DB27-7147-B4A0-8E4921E270B2}">
      <dgm:prSet/>
      <dgm:spPr/>
      <dgm:t>
        <a:bodyPr/>
        <a:lstStyle/>
        <a:p>
          <a:endParaRPr lang="en-US"/>
        </a:p>
      </dgm:t>
    </dgm:pt>
    <dgm:pt modelId="{B8B46306-F9BE-5248-8FE1-5BCDD10CB17C}" type="sibTrans" cxnId="{D1F3E1D6-DB27-7147-B4A0-8E4921E270B2}">
      <dgm:prSet/>
      <dgm:spPr/>
      <dgm:t>
        <a:bodyPr/>
        <a:lstStyle/>
        <a:p>
          <a:endParaRPr lang="en-US"/>
        </a:p>
      </dgm:t>
    </dgm:pt>
    <dgm:pt modelId="{24139C54-007D-4B42-95A9-71FFB712808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dirty="0"/>
            <a:t>Available for state purchase even w/ public </a:t>
          </a:r>
          <a:r>
            <a:rPr lang="en-US" sz="2000" u="none" dirty="0"/>
            <a:t>Strong opposition</a:t>
          </a:r>
          <a:r>
            <a:rPr lang="en-US" sz="2000" dirty="0"/>
            <a:t>  </a:t>
          </a:r>
        </a:p>
        <a:p>
          <a:r>
            <a:rPr lang="en-US" sz="2000" dirty="0"/>
            <a:t>Water table low</a:t>
          </a:r>
        </a:p>
      </dgm:t>
    </dgm:pt>
    <dgm:pt modelId="{47644B0F-4D19-1C4A-8EA8-7F394447A604}" type="parTrans" cxnId="{FFA703AE-28A0-614E-BECF-B3B7A44C36E4}">
      <dgm:prSet/>
      <dgm:spPr/>
      <dgm:t>
        <a:bodyPr/>
        <a:lstStyle/>
        <a:p>
          <a:endParaRPr lang="en-US"/>
        </a:p>
      </dgm:t>
    </dgm:pt>
    <dgm:pt modelId="{0B6060AF-51E8-124A-860F-D4FF619A0AE0}" type="sibTrans" cxnId="{FFA703AE-28A0-614E-BECF-B3B7A44C36E4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X="81674" custScaleY="48536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80185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2ADE3691-3A36-DE4D-B4D1-0B75919AABBF}" type="pres">
      <dgm:prSet presAssocID="{55F32C2A-306D-1946-BCBD-65E403AEDEFB}" presName="Name37" presStyleLbl="parChTrans1D3" presStyleIdx="0" presStyleCnt="2"/>
      <dgm:spPr/>
    </dgm:pt>
    <dgm:pt modelId="{743238DE-4BEE-D541-9FD9-662DA218A7F5}" type="pres">
      <dgm:prSet presAssocID="{D79FE3AF-5562-5947-8E00-559FDC059A2A}" presName="hierRoot2" presStyleCnt="0">
        <dgm:presLayoutVars>
          <dgm:hierBranch val="init"/>
        </dgm:presLayoutVars>
      </dgm:prSet>
      <dgm:spPr/>
    </dgm:pt>
    <dgm:pt modelId="{7608FC4D-C55B-E742-83A3-DA68ECB1D0EE}" type="pres">
      <dgm:prSet presAssocID="{D79FE3AF-5562-5947-8E00-559FDC059A2A}" presName="rootComposite" presStyleCnt="0"/>
      <dgm:spPr/>
    </dgm:pt>
    <dgm:pt modelId="{7F4DD317-BF74-D94C-AB30-88C899F8D5A2}" type="pres">
      <dgm:prSet presAssocID="{D79FE3AF-5562-5947-8E00-559FDC059A2A}" presName="rootText" presStyleLbl="node3" presStyleIdx="0" presStyleCnt="2" custScaleY="43758">
        <dgm:presLayoutVars>
          <dgm:chPref val="3"/>
        </dgm:presLayoutVars>
      </dgm:prSet>
      <dgm:spPr/>
    </dgm:pt>
    <dgm:pt modelId="{CFB2634D-A442-C94B-9313-2E396768732E}" type="pres">
      <dgm:prSet presAssocID="{D79FE3AF-5562-5947-8E00-559FDC059A2A}" presName="rootConnector" presStyleLbl="node3" presStyleIdx="0" presStyleCnt="2"/>
      <dgm:spPr/>
    </dgm:pt>
    <dgm:pt modelId="{3940E906-A8BF-B249-8DC2-3BBFE6B67769}" type="pres">
      <dgm:prSet presAssocID="{D79FE3AF-5562-5947-8E00-559FDC059A2A}" presName="hierChild4" presStyleCnt="0"/>
      <dgm:spPr/>
    </dgm:pt>
    <dgm:pt modelId="{3C62E8AC-28FF-0A45-9E48-89B89EC1FC7B}" type="pres">
      <dgm:prSet presAssocID="{10937AF6-B563-B445-BE7D-C9ABB77C426E}" presName="Name37" presStyleLbl="parChTrans1D4" presStyleIdx="0" presStyleCnt="2"/>
      <dgm:spPr/>
    </dgm:pt>
    <dgm:pt modelId="{CB59422D-0E99-1041-9DB8-6957711E55E1}" type="pres">
      <dgm:prSet presAssocID="{B013F37C-AE5B-DD45-8170-40792D4618DA}" presName="hierRoot2" presStyleCnt="0">
        <dgm:presLayoutVars>
          <dgm:hierBranch val="init"/>
        </dgm:presLayoutVars>
      </dgm:prSet>
      <dgm:spPr/>
    </dgm:pt>
    <dgm:pt modelId="{304AEA0D-C6D4-C74F-ADBE-116F1D4DD188}" type="pres">
      <dgm:prSet presAssocID="{B013F37C-AE5B-DD45-8170-40792D4618DA}" presName="rootComposite" presStyleCnt="0"/>
      <dgm:spPr/>
    </dgm:pt>
    <dgm:pt modelId="{134C45BE-B506-8149-98EB-9AF317A6C146}" type="pres">
      <dgm:prSet presAssocID="{B013F37C-AE5B-DD45-8170-40792D4618DA}" presName="rootText" presStyleLbl="node4" presStyleIdx="0" presStyleCnt="2">
        <dgm:presLayoutVars>
          <dgm:chPref val="3"/>
        </dgm:presLayoutVars>
      </dgm:prSet>
      <dgm:spPr/>
    </dgm:pt>
    <dgm:pt modelId="{4DA98759-E3C4-DF4B-8038-827DEAEC7F49}" type="pres">
      <dgm:prSet presAssocID="{B013F37C-AE5B-DD45-8170-40792D4618DA}" presName="rootConnector" presStyleLbl="node4" presStyleIdx="0" presStyleCnt="2"/>
      <dgm:spPr/>
    </dgm:pt>
    <dgm:pt modelId="{3EFDACE7-66BA-914C-B37E-B68004196A47}" type="pres">
      <dgm:prSet presAssocID="{B013F37C-AE5B-DD45-8170-40792D4618DA}" presName="hierChild4" presStyleCnt="0"/>
      <dgm:spPr/>
    </dgm:pt>
    <dgm:pt modelId="{F303E1DE-9F70-664B-8C52-6C593F86331F}" type="pres">
      <dgm:prSet presAssocID="{B013F37C-AE5B-DD45-8170-40792D4618DA}" presName="hierChild5" presStyleCnt="0"/>
      <dgm:spPr/>
    </dgm:pt>
    <dgm:pt modelId="{7F2B476F-C3FC-5643-A053-2B3ECEF87916}" type="pres">
      <dgm:prSet presAssocID="{D79FE3AF-5562-5947-8E00-559FDC059A2A}" presName="hierChild5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79997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428E421C-48EB-CE41-B69F-D315151B6DF0}" type="pres">
      <dgm:prSet presAssocID="{FAC0B4C8-1228-0D46-BE9D-1E1A18033391}" presName="Name37" presStyleLbl="parChTrans1D3" presStyleIdx="1" presStyleCnt="2"/>
      <dgm:spPr/>
    </dgm:pt>
    <dgm:pt modelId="{42BA4BDC-AA43-D34C-8FD2-670442860F30}" type="pres">
      <dgm:prSet presAssocID="{103D47F9-86BA-584A-81DF-3EF487A69C2C}" presName="hierRoot2" presStyleCnt="0">
        <dgm:presLayoutVars>
          <dgm:hierBranch val="init"/>
        </dgm:presLayoutVars>
      </dgm:prSet>
      <dgm:spPr/>
    </dgm:pt>
    <dgm:pt modelId="{D3D5B888-84A3-394A-9CD1-ACF9C727FBD1}" type="pres">
      <dgm:prSet presAssocID="{103D47F9-86BA-584A-81DF-3EF487A69C2C}" presName="rootComposite" presStyleCnt="0"/>
      <dgm:spPr/>
    </dgm:pt>
    <dgm:pt modelId="{7E965C7C-4B8A-AE45-AB57-CAB6E870719C}" type="pres">
      <dgm:prSet presAssocID="{103D47F9-86BA-584A-81DF-3EF487A69C2C}" presName="rootText" presStyleLbl="node3" presStyleIdx="1" presStyleCnt="2" custFlipHor="1" custScaleX="90706" custScaleY="41379">
        <dgm:presLayoutVars>
          <dgm:chPref val="3"/>
        </dgm:presLayoutVars>
      </dgm:prSet>
      <dgm:spPr/>
    </dgm:pt>
    <dgm:pt modelId="{32031984-232F-B341-80FC-D5181034D217}" type="pres">
      <dgm:prSet presAssocID="{103D47F9-86BA-584A-81DF-3EF487A69C2C}" presName="rootConnector" presStyleLbl="node3" presStyleIdx="1" presStyleCnt="2"/>
      <dgm:spPr/>
    </dgm:pt>
    <dgm:pt modelId="{F3668CC7-AA22-2E4F-B6C7-8784B86B8660}" type="pres">
      <dgm:prSet presAssocID="{103D47F9-86BA-584A-81DF-3EF487A69C2C}" presName="hierChild4" presStyleCnt="0"/>
      <dgm:spPr/>
    </dgm:pt>
    <dgm:pt modelId="{015BE0DC-2849-BB4B-BBB8-DF79C307780C}" type="pres">
      <dgm:prSet presAssocID="{47644B0F-4D19-1C4A-8EA8-7F394447A604}" presName="Name37" presStyleLbl="parChTrans1D4" presStyleIdx="1" presStyleCnt="2"/>
      <dgm:spPr/>
    </dgm:pt>
    <dgm:pt modelId="{721C372A-B1E3-634C-B573-795A44F81BCB}" type="pres">
      <dgm:prSet presAssocID="{24139C54-007D-4B42-95A9-71FFB712808F}" presName="hierRoot2" presStyleCnt="0">
        <dgm:presLayoutVars>
          <dgm:hierBranch val="init"/>
        </dgm:presLayoutVars>
      </dgm:prSet>
      <dgm:spPr/>
    </dgm:pt>
    <dgm:pt modelId="{A135EB3B-96BD-534B-B572-9DCB1AE0A9C7}" type="pres">
      <dgm:prSet presAssocID="{24139C54-007D-4B42-95A9-71FFB712808F}" presName="rootComposite" presStyleCnt="0"/>
      <dgm:spPr/>
    </dgm:pt>
    <dgm:pt modelId="{FF0C546C-7B8A-6141-8994-C8A503C63757}" type="pres">
      <dgm:prSet presAssocID="{24139C54-007D-4B42-95A9-71FFB712808F}" presName="rootText" presStyleLbl="node4" presStyleIdx="1" presStyleCnt="2" custScaleY="156110">
        <dgm:presLayoutVars>
          <dgm:chPref val="3"/>
        </dgm:presLayoutVars>
      </dgm:prSet>
      <dgm:spPr/>
    </dgm:pt>
    <dgm:pt modelId="{25B23F4C-15FC-804C-B4B3-A9684D05E651}" type="pres">
      <dgm:prSet presAssocID="{24139C54-007D-4B42-95A9-71FFB712808F}" presName="rootConnector" presStyleLbl="node4" presStyleIdx="1" presStyleCnt="2"/>
      <dgm:spPr/>
    </dgm:pt>
    <dgm:pt modelId="{F4B89E62-BD70-634F-A7A0-596E9FC2D8F9}" type="pres">
      <dgm:prSet presAssocID="{24139C54-007D-4B42-95A9-71FFB712808F}" presName="hierChild4" presStyleCnt="0"/>
      <dgm:spPr/>
    </dgm:pt>
    <dgm:pt modelId="{415A7E56-0FEC-6C46-8DC2-A485598B0FAE}" type="pres">
      <dgm:prSet presAssocID="{24139C54-007D-4B42-95A9-71FFB712808F}" presName="hierChild5" presStyleCnt="0"/>
      <dgm:spPr/>
    </dgm:pt>
    <dgm:pt modelId="{329E171D-DE2A-784B-9734-50BBFE2A51D8}" type="pres">
      <dgm:prSet presAssocID="{103D47F9-86BA-584A-81DF-3EF487A69C2C}" presName="hierChild5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46B0606-6C9C-1A4C-9D74-C39CE8A9E354}" type="presOf" srcId="{FAC0B4C8-1228-0D46-BE9D-1E1A18033391}" destId="{428E421C-48EB-CE41-B69F-D315151B6DF0}" srcOrd="0" destOrd="0" presId="urn:microsoft.com/office/officeart/2005/8/layout/orgChart1"/>
    <dgm:cxn modelId="{482C030A-E906-434C-9CF9-96D2A13DBA03}" type="presOf" srcId="{B013F37C-AE5B-DD45-8170-40792D4618DA}" destId="{134C45BE-B506-8149-98EB-9AF317A6C146}" srcOrd="0" destOrd="0" presId="urn:microsoft.com/office/officeart/2005/8/layout/orgChart1"/>
    <dgm:cxn modelId="{BE30ED16-BC5B-C54C-8E4E-BDD28118A668}" srcId="{308EAC77-1194-3E45-BBB6-8D582BE982DE}" destId="{D79FE3AF-5562-5947-8E00-559FDC059A2A}" srcOrd="0" destOrd="0" parTransId="{55F32C2A-306D-1946-BCBD-65E403AEDEFB}" sibTransId="{59F48F3B-438C-324C-AF4A-9E31743BB45F}"/>
    <dgm:cxn modelId="{A9B69C23-C974-6045-9CAA-9A9EFAB99636}" type="presOf" srcId="{B013F37C-AE5B-DD45-8170-40792D4618DA}" destId="{4DA98759-E3C4-DF4B-8038-827DEAEC7F49}" srcOrd="1" destOrd="0" presId="urn:microsoft.com/office/officeart/2005/8/layout/orgChart1"/>
    <dgm:cxn modelId="{2E3B9229-B99C-7D47-A067-9AEA8468C48C}" type="presOf" srcId="{10937AF6-B563-B445-BE7D-C9ABB77C426E}" destId="{3C62E8AC-28FF-0A45-9E48-89B89EC1FC7B}" srcOrd="0" destOrd="0" presId="urn:microsoft.com/office/officeart/2005/8/layout/orgChart1"/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22D6FC4B-957C-3E4A-B453-A04258979CDE}" type="presOf" srcId="{103D47F9-86BA-584A-81DF-3EF487A69C2C}" destId="{7E965C7C-4B8A-AE45-AB57-CAB6E870719C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0FF7E57F-3EC6-6A47-ABC7-A98489DCD125}" type="presOf" srcId="{103D47F9-86BA-584A-81DF-3EF487A69C2C}" destId="{32031984-232F-B341-80FC-D5181034D217}" srcOrd="1" destOrd="0" presId="urn:microsoft.com/office/officeart/2005/8/layout/orgChart1"/>
    <dgm:cxn modelId="{127D67A1-06B2-DA4F-8925-64952954E156}" type="presOf" srcId="{47644B0F-4D19-1C4A-8EA8-7F394447A604}" destId="{015BE0DC-2849-BB4B-BBB8-DF79C307780C}" srcOrd="0" destOrd="0" presId="urn:microsoft.com/office/officeart/2005/8/layout/orgChart1"/>
    <dgm:cxn modelId="{5B3E21A2-424F-2E4E-B0BD-CA99253EFA44}" type="presOf" srcId="{24139C54-007D-4B42-95A9-71FFB712808F}" destId="{25B23F4C-15FC-804C-B4B3-A9684D05E651}" srcOrd="1" destOrd="0" presId="urn:microsoft.com/office/officeart/2005/8/layout/orgChart1"/>
    <dgm:cxn modelId="{EF1072A8-8518-FD4E-A74F-625F02C8D6F1}" type="presOf" srcId="{24139C54-007D-4B42-95A9-71FFB712808F}" destId="{FF0C546C-7B8A-6141-8994-C8A503C63757}" srcOrd="0" destOrd="0" presId="urn:microsoft.com/office/officeart/2005/8/layout/orgChart1"/>
    <dgm:cxn modelId="{FFA703AE-28A0-614E-BECF-B3B7A44C36E4}" srcId="{103D47F9-86BA-584A-81DF-3EF487A69C2C}" destId="{24139C54-007D-4B42-95A9-71FFB712808F}" srcOrd="0" destOrd="0" parTransId="{47644B0F-4D19-1C4A-8EA8-7F394447A604}" sibTransId="{0B6060AF-51E8-124A-860F-D4FF619A0AE0}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FA3ACBB0-F041-3040-BF8E-18D237F18050}" srcId="{6CA6B9B3-311D-6041-BE8E-7404EBF219D2}" destId="{103D47F9-86BA-584A-81DF-3EF487A69C2C}" srcOrd="0" destOrd="0" parTransId="{FAC0B4C8-1228-0D46-BE9D-1E1A18033391}" sibTransId="{DF64EEF8-8A23-8448-8AAB-969D5A92F9C6}"/>
    <dgm:cxn modelId="{F7300BBC-CBBC-344F-A799-4B6CEED2E411}" type="presOf" srcId="{D79FE3AF-5562-5947-8E00-559FDC059A2A}" destId="{7F4DD317-BF74-D94C-AB30-88C899F8D5A2}" srcOrd="0" destOrd="0" presId="urn:microsoft.com/office/officeart/2005/8/layout/orgChart1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D839BC5-AB84-E44E-BC78-F6829E48E159}" type="presOf" srcId="{D79FE3AF-5562-5947-8E00-559FDC059A2A}" destId="{CFB2634D-A442-C94B-9313-2E396768732E}" srcOrd="1" destOrd="0" presId="urn:microsoft.com/office/officeart/2005/8/layout/orgChart1"/>
    <dgm:cxn modelId="{65D43ED4-650A-EC41-AF5F-692DD8503E14}" type="presOf" srcId="{55F32C2A-306D-1946-BCBD-65E403AEDEFB}" destId="{2ADE3691-3A36-DE4D-B4D1-0B75919AABBF}" srcOrd="0" destOrd="0" presId="urn:microsoft.com/office/officeart/2005/8/layout/orgChart1"/>
    <dgm:cxn modelId="{D1F3E1D6-DB27-7147-B4A0-8E4921E270B2}" srcId="{D79FE3AF-5562-5947-8E00-559FDC059A2A}" destId="{B013F37C-AE5B-DD45-8170-40792D4618DA}" srcOrd="0" destOrd="0" parTransId="{10937AF6-B563-B445-BE7D-C9ABB77C426E}" sibTransId="{B8B46306-F9BE-5248-8FE1-5BCDD10CB17C}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07142DF6-A564-2F47-9DC2-4B4B95711206}" type="presParOf" srcId="{54ABEEFF-9001-6446-9E19-BAD544622C93}" destId="{2ADE3691-3A36-DE4D-B4D1-0B75919AABBF}" srcOrd="0" destOrd="0" presId="urn:microsoft.com/office/officeart/2005/8/layout/orgChart1"/>
    <dgm:cxn modelId="{D295776F-8F3A-7B4C-8183-24CA58D1914D}" type="presParOf" srcId="{54ABEEFF-9001-6446-9E19-BAD544622C93}" destId="{743238DE-4BEE-D541-9FD9-662DA218A7F5}" srcOrd="1" destOrd="0" presId="urn:microsoft.com/office/officeart/2005/8/layout/orgChart1"/>
    <dgm:cxn modelId="{72589A4A-2087-ED49-9F10-D6C57227179D}" type="presParOf" srcId="{743238DE-4BEE-D541-9FD9-662DA218A7F5}" destId="{7608FC4D-C55B-E742-83A3-DA68ECB1D0EE}" srcOrd="0" destOrd="0" presId="urn:microsoft.com/office/officeart/2005/8/layout/orgChart1"/>
    <dgm:cxn modelId="{9A337968-17B1-8E42-A7F2-E5B2119D47CB}" type="presParOf" srcId="{7608FC4D-C55B-E742-83A3-DA68ECB1D0EE}" destId="{7F4DD317-BF74-D94C-AB30-88C899F8D5A2}" srcOrd="0" destOrd="0" presId="urn:microsoft.com/office/officeart/2005/8/layout/orgChart1"/>
    <dgm:cxn modelId="{83463024-B147-DC4D-AA29-29C2DF4531AA}" type="presParOf" srcId="{7608FC4D-C55B-E742-83A3-DA68ECB1D0EE}" destId="{CFB2634D-A442-C94B-9313-2E396768732E}" srcOrd="1" destOrd="0" presId="urn:microsoft.com/office/officeart/2005/8/layout/orgChart1"/>
    <dgm:cxn modelId="{1C448F05-C11A-444C-9A7D-B95AC61E523C}" type="presParOf" srcId="{743238DE-4BEE-D541-9FD9-662DA218A7F5}" destId="{3940E906-A8BF-B249-8DC2-3BBFE6B67769}" srcOrd="1" destOrd="0" presId="urn:microsoft.com/office/officeart/2005/8/layout/orgChart1"/>
    <dgm:cxn modelId="{6A769B9A-8A9D-CC40-A613-FCCEE3478702}" type="presParOf" srcId="{3940E906-A8BF-B249-8DC2-3BBFE6B67769}" destId="{3C62E8AC-28FF-0A45-9E48-89B89EC1FC7B}" srcOrd="0" destOrd="0" presId="urn:microsoft.com/office/officeart/2005/8/layout/orgChart1"/>
    <dgm:cxn modelId="{8E80C43A-5BE1-8144-B2C6-C82811A21042}" type="presParOf" srcId="{3940E906-A8BF-B249-8DC2-3BBFE6B67769}" destId="{CB59422D-0E99-1041-9DB8-6957711E55E1}" srcOrd="1" destOrd="0" presId="urn:microsoft.com/office/officeart/2005/8/layout/orgChart1"/>
    <dgm:cxn modelId="{5672B9F5-857A-724A-89AE-233A0241BABD}" type="presParOf" srcId="{CB59422D-0E99-1041-9DB8-6957711E55E1}" destId="{304AEA0D-C6D4-C74F-ADBE-116F1D4DD188}" srcOrd="0" destOrd="0" presId="urn:microsoft.com/office/officeart/2005/8/layout/orgChart1"/>
    <dgm:cxn modelId="{77DF1110-AD4E-DC41-82C6-AB542BA9D859}" type="presParOf" srcId="{304AEA0D-C6D4-C74F-ADBE-116F1D4DD188}" destId="{134C45BE-B506-8149-98EB-9AF317A6C146}" srcOrd="0" destOrd="0" presId="urn:microsoft.com/office/officeart/2005/8/layout/orgChart1"/>
    <dgm:cxn modelId="{9B1A5494-75D2-F54A-B6B5-97582BEA6DA2}" type="presParOf" srcId="{304AEA0D-C6D4-C74F-ADBE-116F1D4DD188}" destId="{4DA98759-E3C4-DF4B-8038-827DEAEC7F49}" srcOrd="1" destOrd="0" presId="urn:microsoft.com/office/officeart/2005/8/layout/orgChart1"/>
    <dgm:cxn modelId="{7F3867B5-71B6-7B46-89D8-03B20D7F5EA5}" type="presParOf" srcId="{CB59422D-0E99-1041-9DB8-6957711E55E1}" destId="{3EFDACE7-66BA-914C-B37E-B68004196A47}" srcOrd="1" destOrd="0" presId="urn:microsoft.com/office/officeart/2005/8/layout/orgChart1"/>
    <dgm:cxn modelId="{74161E4F-5D21-814E-8347-F754A2656A3C}" type="presParOf" srcId="{CB59422D-0E99-1041-9DB8-6957711E55E1}" destId="{F303E1DE-9F70-664B-8C52-6C593F86331F}" srcOrd="2" destOrd="0" presId="urn:microsoft.com/office/officeart/2005/8/layout/orgChart1"/>
    <dgm:cxn modelId="{9A3EC7EA-D9EA-4F46-BBAC-575F30E53828}" type="presParOf" srcId="{743238DE-4BEE-D541-9FD9-662DA218A7F5}" destId="{7F2B476F-C3FC-5643-A053-2B3ECEF87916}" srcOrd="2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F635B106-409A-164A-B738-4F5E7BDA1738}" type="presParOf" srcId="{8660F56C-E74F-E84F-9A9E-D34BFA3F0742}" destId="{428E421C-48EB-CE41-B69F-D315151B6DF0}" srcOrd="0" destOrd="0" presId="urn:microsoft.com/office/officeart/2005/8/layout/orgChart1"/>
    <dgm:cxn modelId="{D00D140C-8059-C347-B353-9C76FC8CFA04}" type="presParOf" srcId="{8660F56C-E74F-E84F-9A9E-D34BFA3F0742}" destId="{42BA4BDC-AA43-D34C-8FD2-670442860F30}" srcOrd="1" destOrd="0" presId="urn:microsoft.com/office/officeart/2005/8/layout/orgChart1"/>
    <dgm:cxn modelId="{0A3462A2-37AB-414F-9DC5-6D29B46A75C3}" type="presParOf" srcId="{42BA4BDC-AA43-D34C-8FD2-670442860F30}" destId="{D3D5B888-84A3-394A-9CD1-ACF9C727FBD1}" srcOrd="0" destOrd="0" presId="urn:microsoft.com/office/officeart/2005/8/layout/orgChart1"/>
    <dgm:cxn modelId="{FED00808-0F2F-D743-A6DF-6CB54A8A7EFA}" type="presParOf" srcId="{D3D5B888-84A3-394A-9CD1-ACF9C727FBD1}" destId="{7E965C7C-4B8A-AE45-AB57-CAB6E870719C}" srcOrd="0" destOrd="0" presId="urn:microsoft.com/office/officeart/2005/8/layout/orgChart1"/>
    <dgm:cxn modelId="{517EA62A-B8DC-4F4C-AC8C-62670B7918E2}" type="presParOf" srcId="{D3D5B888-84A3-394A-9CD1-ACF9C727FBD1}" destId="{32031984-232F-B341-80FC-D5181034D217}" srcOrd="1" destOrd="0" presId="urn:microsoft.com/office/officeart/2005/8/layout/orgChart1"/>
    <dgm:cxn modelId="{8DBF8BBE-871C-E045-894C-9E5BDC92E496}" type="presParOf" srcId="{42BA4BDC-AA43-D34C-8FD2-670442860F30}" destId="{F3668CC7-AA22-2E4F-B6C7-8784B86B8660}" srcOrd="1" destOrd="0" presId="urn:microsoft.com/office/officeart/2005/8/layout/orgChart1"/>
    <dgm:cxn modelId="{121C9443-DA75-9C40-A692-9080845FD2B2}" type="presParOf" srcId="{F3668CC7-AA22-2E4F-B6C7-8784B86B8660}" destId="{015BE0DC-2849-BB4B-BBB8-DF79C307780C}" srcOrd="0" destOrd="0" presId="urn:microsoft.com/office/officeart/2005/8/layout/orgChart1"/>
    <dgm:cxn modelId="{C3A67084-4CF8-A140-8594-52552925BF36}" type="presParOf" srcId="{F3668CC7-AA22-2E4F-B6C7-8784B86B8660}" destId="{721C372A-B1E3-634C-B573-795A44F81BCB}" srcOrd="1" destOrd="0" presId="urn:microsoft.com/office/officeart/2005/8/layout/orgChart1"/>
    <dgm:cxn modelId="{29C02D6E-9B8F-334F-B60C-F835E348F088}" type="presParOf" srcId="{721C372A-B1E3-634C-B573-795A44F81BCB}" destId="{A135EB3B-96BD-534B-B572-9DCB1AE0A9C7}" srcOrd="0" destOrd="0" presId="urn:microsoft.com/office/officeart/2005/8/layout/orgChart1"/>
    <dgm:cxn modelId="{5350376D-19A3-1B4A-82D0-F5F0023E7719}" type="presParOf" srcId="{A135EB3B-96BD-534B-B572-9DCB1AE0A9C7}" destId="{FF0C546C-7B8A-6141-8994-C8A503C63757}" srcOrd="0" destOrd="0" presId="urn:microsoft.com/office/officeart/2005/8/layout/orgChart1"/>
    <dgm:cxn modelId="{D29056F1-7E37-1647-8863-72DFF60B4409}" type="presParOf" srcId="{A135EB3B-96BD-534B-B572-9DCB1AE0A9C7}" destId="{25B23F4C-15FC-804C-B4B3-A9684D05E651}" srcOrd="1" destOrd="0" presId="urn:microsoft.com/office/officeart/2005/8/layout/orgChart1"/>
    <dgm:cxn modelId="{4DF6A74F-5E08-654B-928F-EC0E2992E560}" type="presParOf" srcId="{721C372A-B1E3-634C-B573-795A44F81BCB}" destId="{F4B89E62-BD70-634F-A7A0-596E9FC2D8F9}" srcOrd="1" destOrd="0" presId="urn:microsoft.com/office/officeart/2005/8/layout/orgChart1"/>
    <dgm:cxn modelId="{F94A0ABA-CABC-9D42-9AF7-B395282D7E96}" type="presParOf" srcId="{721C372A-B1E3-634C-B573-795A44F81BCB}" destId="{415A7E56-0FEC-6C46-8DC2-A485598B0FAE}" srcOrd="2" destOrd="0" presId="urn:microsoft.com/office/officeart/2005/8/layout/orgChart1"/>
    <dgm:cxn modelId="{46700788-302F-F847-A2F5-474FD3BC01ED}" type="presParOf" srcId="{42BA4BDC-AA43-D34C-8FD2-670442860F30}" destId="{329E171D-DE2A-784B-9734-50BBFE2A51D8}" srcOrd="2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A967D-E371-C34C-9A29-14F74C815758}">
      <dsp:nvSpPr>
        <dsp:cNvPr id="0" name=""/>
        <dsp:cNvSpPr/>
      </dsp:nvSpPr>
      <dsp:spPr>
        <a:xfrm>
          <a:off x="2740819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314"/>
              </a:lnTo>
              <a:lnTo>
                <a:pt x="1499905" y="260314"/>
              </a:lnTo>
              <a:lnTo>
                <a:pt x="1499905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240913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1499905" y="0"/>
              </a:moveTo>
              <a:lnTo>
                <a:pt x="1499905" y="260314"/>
              </a:lnTo>
              <a:lnTo>
                <a:pt x="0" y="260314"/>
              </a:lnTo>
              <a:lnTo>
                <a:pt x="0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01227" y="802251"/>
          <a:ext cx="2479183" cy="13616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90 Potential Sites across North Carolina</a:t>
          </a:r>
        </a:p>
      </dsp:txBody>
      <dsp:txXfrm>
        <a:off x="1501227" y="802251"/>
        <a:ext cx="2479183" cy="1361691"/>
      </dsp:txXfrm>
    </dsp:sp>
    <dsp:sp modelId="{C00300E3-86EE-D748-B549-AAE6EE41FFA4}">
      <dsp:nvSpPr>
        <dsp:cNvPr id="0" name=""/>
        <dsp:cNvSpPr/>
      </dsp:nvSpPr>
      <dsp:spPr>
        <a:xfrm>
          <a:off x="1321" y="2684571"/>
          <a:ext cx="2479183" cy="156735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27%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7% Below Poverty Line</a:t>
          </a:r>
          <a:endParaRPr lang="en-US" sz="1600" kern="1200" dirty="0"/>
        </a:p>
      </dsp:txBody>
      <dsp:txXfrm>
        <a:off x="1321" y="2684571"/>
        <a:ext cx="2479183" cy="1567352"/>
      </dsp:txXfrm>
    </dsp:sp>
    <dsp:sp modelId="{20309411-5254-AC4F-8F13-A7D792A4643A}">
      <dsp:nvSpPr>
        <dsp:cNvPr id="0" name=""/>
        <dsp:cNvSpPr/>
      </dsp:nvSpPr>
      <dsp:spPr>
        <a:xfrm>
          <a:off x="3001133" y="2684571"/>
          <a:ext cx="2479183" cy="157979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60%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25% Below Poverty line</a:t>
          </a:r>
          <a:endParaRPr lang="en-US" sz="1600" kern="1200" dirty="0"/>
        </a:p>
      </dsp:txBody>
      <dsp:txXfrm>
        <a:off x="3001133" y="2684571"/>
        <a:ext cx="2479183" cy="1579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E0DC-2849-BB4B-BBB8-DF79C307780C}">
      <dsp:nvSpPr>
        <dsp:cNvPr id="0" name=""/>
        <dsp:cNvSpPr/>
      </dsp:nvSpPr>
      <dsp:spPr>
        <a:xfrm>
          <a:off x="2973557" y="2840895"/>
          <a:ext cx="299987" cy="13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3506"/>
              </a:lnTo>
              <a:lnTo>
                <a:pt x="299987" y="13235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E421C-48EB-CE41-B69F-D315151B6DF0}">
      <dsp:nvSpPr>
        <dsp:cNvPr id="0" name=""/>
        <dsp:cNvSpPr/>
      </dsp:nvSpPr>
      <dsp:spPr>
        <a:xfrm>
          <a:off x="3727804" y="1921711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967D-E371-C34C-9A29-14F74C815758}">
      <dsp:nvSpPr>
        <dsp:cNvPr id="0" name=""/>
        <dsp:cNvSpPr/>
      </dsp:nvSpPr>
      <dsp:spPr>
        <a:xfrm>
          <a:off x="2439600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507"/>
              </a:lnTo>
              <a:lnTo>
                <a:pt x="1333924" y="231507"/>
              </a:lnTo>
              <a:lnTo>
                <a:pt x="1333924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2E8AC-28FF-0A45-9E48-89B89EC1FC7B}">
      <dsp:nvSpPr>
        <dsp:cNvPr id="0" name=""/>
        <dsp:cNvSpPr/>
      </dsp:nvSpPr>
      <dsp:spPr>
        <a:xfrm>
          <a:off x="223742" y="2869194"/>
          <a:ext cx="330725" cy="101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4223"/>
              </a:lnTo>
              <a:lnTo>
                <a:pt x="330725" y="10142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E3691-3A36-DE4D-B4D1-0B75919AABBF}">
      <dsp:nvSpPr>
        <dsp:cNvPr id="0" name=""/>
        <dsp:cNvSpPr/>
      </dsp:nvSpPr>
      <dsp:spPr>
        <a:xfrm>
          <a:off x="1059955" y="1923783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105675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1333924" y="0"/>
              </a:moveTo>
              <a:lnTo>
                <a:pt x="1333924" y="231507"/>
              </a:lnTo>
              <a:lnTo>
                <a:pt x="0" y="231507"/>
              </a:lnTo>
              <a:lnTo>
                <a:pt x="0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39212" y="41726"/>
          <a:ext cx="1800775" cy="535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Site Choice</a:t>
          </a:r>
        </a:p>
      </dsp:txBody>
      <dsp:txXfrm>
        <a:off x="1539212" y="41726"/>
        <a:ext cx="1800775" cy="535069"/>
      </dsp:txXfrm>
    </dsp:sp>
    <dsp:sp modelId="{C00300E3-86EE-D748-B549-AAE6EE41FFA4}">
      <dsp:nvSpPr>
        <dsp:cNvPr id="0" name=""/>
        <dsp:cNvSpPr/>
      </dsp:nvSpPr>
      <dsp:spPr>
        <a:xfrm>
          <a:off x="3258" y="1039810"/>
          <a:ext cx="2204833" cy="8839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</dsp:txBody>
      <dsp:txXfrm>
        <a:off x="3258" y="1039810"/>
        <a:ext cx="2204833" cy="883972"/>
      </dsp:txXfrm>
    </dsp:sp>
    <dsp:sp modelId="{7F4DD317-BF74-D94C-AB30-88C899F8D5A2}">
      <dsp:nvSpPr>
        <dsp:cNvPr id="0" name=""/>
        <dsp:cNvSpPr/>
      </dsp:nvSpPr>
      <dsp:spPr>
        <a:xfrm>
          <a:off x="3258" y="2386798"/>
          <a:ext cx="2204833" cy="48239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Publicly</a:t>
          </a:r>
          <a:r>
            <a:rPr lang="en-US" sz="2000" b="0" i="0" kern="1200" dirty="0"/>
            <a:t> Owned</a:t>
          </a:r>
        </a:p>
      </dsp:txBody>
      <dsp:txXfrm>
        <a:off x="3258" y="2386798"/>
        <a:ext cx="2204833" cy="482395"/>
      </dsp:txXfrm>
    </dsp:sp>
    <dsp:sp modelId="{134C45BE-B506-8149-98EB-9AF317A6C146}">
      <dsp:nvSpPr>
        <dsp:cNvPr id="0" name=""/>
        <dsp:cNvSpPr/>
      </dsp:nvSpPr>
      <dsp:spPr>
        <a:xfrm>
          <a:off x="554467" y="3332209"/>
          <a:ext cx="2204833" cy="110241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to </a:t>
          </a:r>
          <a:r>
            <a:rPr lang="en-US" sz="2000" u="sng" kern="1200" dirty="0"/>
            <a:t>Public Discussion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/>
            <a:t>Strong opposition</a:t>
          </a:r>
        </a:p>
      </dsp:txBody>
      <dsp:txXfrm>
        <a:off x="554467" y="3332209"/>
        <a:ext cx="2204833" cy="1102416"/>
      </dsp:txXfrm>
    </dsp:sp>
    <dsp:sp modelId="{20309411-5254-AC4F-8F13-A7D792A4643A}">
      <dsp:nvSpPr>
        <dsp:cNvPr id="0" name=""/>
        <dsp:cNvSpPr/>
      </dsp:nvSpPr>
      <dsp:spPr>
        <a:xfrm>
          <a:off x="2671107" y="1039810"/>
          <a:ext cx="2204833" cy="88190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</dsp:txBody>
      <dsp:txXfrm>
        <a:off x="2671107" y="1039810"/>
        <a:ext cx="2204833" cy="881900"/>
      </dsp:txXfrm>
    </dsp:sp>
    <dsp:sp modelId="{7E965C7C-4B8A-AE45-AB57-CAB6E870719C}">
      <dsp:nvSpPr>
        <dsp:cNvPr id="0" name=""/>
        <dsp:cNvSpPr/>
      </dsp:nvSpPr>
      <dsp:spPr>
        <a:xfrm flipH="1">
          <a:off x="2773566" y="2384726"/>
          <a:ext cx="1999916" cy="45616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Privately</a:t>
          </a:r>
          <a:r>
            <a:rPr lang="en-US" sz="2000" b="0" i="0" kern="1200" dirty="0"/>
            <a:t> Owned</a:t>
          </a:r>
          <a:endParaRPr lang="en-US" sz="2000" kern="1200" dirty="0"/>
        </a:p>
      </dsp:txBody>
      <dsp:txXfrm>
        <a:off x="2773566" y="2384726"/>
        <a:ext cx="1999916" cy="456169"/>
      </dsp:txXfrm>
    </dsp:sp>
    <dsp:sp modelId="{FF0C546C-7B8A-6141-8994-C8A503C63757}">
      <dsp:nvSpPr>
        <dsp:cNvPr id="0" name=""/>
        <dsp:cNvSpPr/>
      </dsp:nvSpPr>
      <dsp:spPr>
        <a:xfrm>
          <a:off x="3273545" y="3303910"/>
          <a:ext cx="2204833" cy="172098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Available for state purchase even w/ public </a:t>
          </a:r>
          <a:r>
            <a:rPr lang="en-US" sz="2000" u="none" kern="1200" dirty="0"/>
            <a:t>Strong opposition</a:t>
          </a:r>
          <a:r>
            <a:rPr lang="en-US" sz="2000" kern="1200" dirty="0"/>
            <a:t> 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Water table low</a:t>
          </a:r>
        </a:p>
      </dsp:txBody>
      <dsp:txXfrm>
        <a:off x="3273545" y="3303910"/>
        <a:ext cx="2204833" cy="1720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1F2D8-F06B-6747-AD92-7302F0635C00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2FF36-963E-824B-822E-632436A5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61D7-6030-567F-0122-5BC2F3CB0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8794F-B75A-B146-663F-9E1F81828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C6A12-D016-31E5-E251-56BFB564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1096-E8A4-A894-BD12-D2C4B76A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66EF-AE43-5AF0-0648-8076E13E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7593-ED88-82CF-66D2-E94F8B0E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E8476-E3D1-4ADE-917F-5237BDD86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32A41-13E4-CCEA-DBF1-8C41B02C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D2334-5DA6-5789-65C0-B8C6BE89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9674-922F-F455-DE03-1B3BCB87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CEF76-BBC9-40B0-AFFE-CC1695BC9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C0254-4081-7ED1-63C1-161676460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A909-0D68-4DBF-8317-8986C853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A34D3-E64F-E833-CB99-40E93836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3AA80-3CE8-2BC5-2DB2-11423C52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63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2722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content/citations">
    <p:bg>
      <p:bgPr>
        <a:solidFill>
          <a:srgbClr val="0F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5820" y="195944"/>
            <a:ext cx="10067731" cy="1150672"/>
          </a:xfr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5689" y="2371395"/>
            <a:ext cx="10944355" cy="4234678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Clr>
                <a:schemeClr val="bg1"/>
              </a:buClr>
              <a:buFont typeface="+mj-lt"/>
              <a:buAutoNum type="arabicPeriod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Clr>
                <a:schemeClr val="bg1"/>
              </a:buClr>
              <a:buFont typeface="+mj-lt"/>
              <a:buAutoNum type="arabicPeriod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567543"/>
            <a:ext cx="10683551" cy="13304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3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95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126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once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807253" y="2547257"/>
            <a:ext cx="7230861" cy="181947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3095949" y="2133599"/>
            <a:ext cx="6351" cy="2590800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2" y="2823579"/>
            <a:ext cx="971706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762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73419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5640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1683-5479-747A-4D63-B08AB054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1AFFD-FCAD-6C41-8A02-C5A335DA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35C18-72F6-364A-0DA3-2007DAD5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7682E-B42C-76E0-8FB9-03B39E32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5C97-9C8C-22B6-4718-18D339CA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5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0567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31042510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726711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61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9829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3305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18856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128410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543742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234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96A1-E42F-CE86-DD4D-88CB6F2B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4D1F3-8975-800F-CD80-2686D3666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84A04-FC6A-04A4-6C6D-969962FB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D0E0B-B57F-E9DB-F566-53FB3272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87112-EF0E-1A5C-1DE9-4F4FDE70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70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79728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77792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02353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3933983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442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13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9D84-9CF4-92E0-0119-94B6B403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D711-8883-4549-1176-8823A525F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DF01F-A513-E200-07CE-DEEDE5D29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26CE4-8F4A-C96B-660F-F3569FBC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5BB03-92CC-EEBE-5A73-722FF0EC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6D64E-C3AD-6706-8560-0B1EFA31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D26A-A9FF-CEA7-9567-9CFA3930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5612-0E8E-1BB4-4DE0-4CA7A680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85D03-4F27-A30A-F2A2-17BE7F28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F3ABB-E26C-BDBB-E6CC-AA1207D9B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26971-E27C-4146-CA60-EA362A745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7E4DC-D0EC-5933-3C9E-ACF51107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CF759-3F83-35B5-C54B-7C6B5C72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AE1BE-7D55-B5B1-459D-AB68C75F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8F8C-CD18-FEEC-DEBB-D4509A06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C3228-8F77-7F3F-18E2-AD1F5196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42412-C521-CD36-CFBD-BCB0D0A7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23C0F-FBF1-4EB1-63A3-2154FFD9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08027-DF2F-F574-A079-01F7728D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E3CB1-1B49-FECE-9156-CE7C561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8DD92-9589-5FC8-97BB-B7387A62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C5C5-7923-BC16-A76B-BD8E234E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107D-FE69-3B74-3BA2-0CE451FF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D8E2-1F98-48CC-568D-775E3819A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65679-1AE7-B904-63B2-10301E35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EB67B-2CCE-3BD1-6AED-A934B029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43F3A-F9D1-C013-74C6-30621F22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EE15-77D4-2978-447A-068AD3D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7A051-B6B9-1EBA-CC41-8E7D83F32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454AE-3489-15E5-B151-0B4481FDD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1127C-9134-67B1-1F68-BEA948CD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1F394-2944-ED9E-18D5-BF3B8D95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02D4-28C3-350C-D8FD-914594FB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9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C7A73-AAC7-79AF-8F4E-4A13067D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39B32-E91E-F8CF-504E-1900658B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5CC0F-C4BF-B0F7-ADC0-A5FA5DCE0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F79B8-3C18-EAA5-B88D-F330D0055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4326-C203-702E-A71A-26493EDC4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6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11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congreen.com/2011/04/12/putting-a-price-on-nature/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hyperlink" Target="https://edgi-govdata-archiving.github.io/j40-cejst-2/en/#3/33.47/-97.5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2.png"/><Relationship Id="rId5" Type="http://schemas.openxmlformats.org/officeDocument/2006/relationships/hyperlink" Target="https://screening-tools.com/" TargetMode="External"/><Relationship Id="rId4" Type="http://schemas.openxmlformats.org/officeDocument/2006/relationships/hyperlink" Target="https://web.archive.org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5AB4-83B0-A98D-D024-84A5EC23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Environmental Justice?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1E22E-C41F-5A35-C6FA-D0986446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767AE-D294-02B3-75F6-3626EFA40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Teaching Data, Power, and Equity</a:t>
            </a:r>
          </a:p>
          <a:p>
            <a:r>
              <a:rPr lang="en-US" sz="2400" dirty="0"/>
              <a:t>USSEE Workshop</a:t>
            </a:r>
          </a:p>
          <a:p>
            <a:r>
              <a:rPr lang="en-US" dirty="0"/>
              <a:t>Ashley Lowe Mackenzie</a:t>
            </a:r>
          </a:p>
          <a:p>
            <a:r>
              <a:rPr lang="en-US" dirty="0"/>
              <a:t>University of Hawaii at Manoa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17D3EE7-04F0-0AFA-0477-0D26A41D47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" t="36118" r="-52" b="1374"/>
          <a:stretch/>
        </p:blipFill>
        <p:spPr>
          <a:xfrm>
            <a:off x="0" y="1"/>
            <a:ext cx="12192000" cy="3713017"/>
          </a:xfrm>
        </p:spPr>
      </p:pic>
    </p:spTree>
    <p:extLst>
      <p:ext uri="{BB962C8B-B14F-4D97-AF65-F5344CB8AC3E}">
        <p14:creationId xmlns:p14="http://schemas.microsoft.com/office/powerpoint/2010/main" val="881355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31F55-33E3-1260-B446-00CA43B0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88FE-8B9B-72B1-F98B-1341290B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5732584" cy="4637582"/>
          </a:xfrm>
        </p:spPr>
        <p:txBody>
          <a:bodyPr>
            <a:normAutofit/>
          </a:bodyPr>
          <a:lstStyle/>
          <a:p>
            <a:r>
              <a:rPr lang="en-US" sz="3600" dirty="0"/>
              <a:t>Warren County</a:t>
            </a:r>
          </a:p>
          <a:p>
            <a:r>
              <a:rPr lang="en-US" sz="3600" dirty="0"/>
              <a:t>6-week, non-violent protest laying down in front of dump trucks.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550 Arrests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1st arrest in nation of protestors in the act of stopping pollution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20449-0662-F3A6-6428-44E715BE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F8203-56C8-F1CC-C6A8-DE3B9F17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061"/>
            <a:ext cx="4063933" cy="3478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72C2-BF8C-6D16-E9CE-11E32467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634" y="3702692"/>
            <a:ext cx="4022665" cy="300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FC37DF-A5C3-E0F7-D610-721A98290A77}"/>
              </a:ext>
            </a:extLst>
          </p:cNvPr>
          <p:cNvSpPr txBox="1"/>
          <p:nvPr/>
        </p:nvSpPr>
        <p:spPr>
          <a:xfrm>
            <a:off x="10433248" y="1223926"/>
            <a:ext cx="1368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NC Highways Historical Marker for PCB landfill protests in Afton, North Carolina –Creative Commons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284BE-26F5-28B1-9CB8-9B41E56AD70B}"/>
              </a:ext>
            </a:extLst>
          </p:cNvPr>
          <p:cNvSpPr txBox="1"/>
          <p:nvPr/>
        </p:nvSpPr>
        <p:spPr>
          <a:xfrm>
            <a:off x="10433249" y="4339549"/>
            <a:ext cx="13681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effectLst/>
                <a:latin typeface="Roboto" panose="02000000000000000000" pitchFamily="2" charset="0"/>
              </a:rPr>
              <a:t>Environmental justice: protests against dumping PCB contaminated soil in an African-American community, Warren County, North Carolina, 1982. Source: Jenny </a:t>
            </a:r>
            <a:r>
              <a:rPr lang="en-US" sz="1100" b="0" i="0" dirty="0" err="1">
                <a:effectLst/>
                <a:latin typeface="Roboto" panose="02000000000000000000" pitchFamily="2" charset="0"/>
              </a:rPr>
              <a:t>Labalme</a:t>
            </a:r>
            <a:r>
              <a:rPr lang="en-US" sz="1100" b="0" i="0" dirty="0">
                <a:effectLst/>
                <a:latin typeface="Roboto" panose="02000000000000000000" pitchFamily="2" charset="0"/>
              </a:rPr>
              <a:t>, 1987</a:t>
            </a:r>
          </a:p>
        </p:txBody>
      </p:sp>
    </p:spTree>
    <p:extLst>
      <p:ext uri="{BB962C8B-B14F-4D97-AF65-F5344CB8AC3E}">
        <p14:creationId xmlns:p14="http://schemas.microsoft.com/office/powerpoint/2010/main" val="377472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AD183-AE26-6903-9682-A8C2FC46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3863-BAE5-3EAB-3FEF-9CC51F1F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2464"/>
            <a:ext cx="6096000" cy="4303368"/>
          </a:xfrm>
        </p:spPr>
        <p:txBody>
          <a:bodyPr>
            <a:normAutofit fontScale="92500" lnSpcReduction="10000"/>
          </a:bodyPr>
          <a:lstStyle/>
          <a:p>
            <a:pPr marL="457200" lvl="1" indent="0">
              <a:buNone/>
              <a:defRPr/>
            </a:pPr>
            <a:r>
              <a:rPr lang="en-US" sz="4000" dirty="0"/>
              <a:t>Was it demographic make up? </a:t>
            </a:r>
          </a:p>
          <a:p>
            <a:pPr marL="457200" lvl="1" indent="0">
              <a:buNone/>
              <a:defRPr/>
            </a:pPr>
            <a:endParaRPr lang="en-US" sz="4000" dirty="0"/>
          </a:p>
          <a:p>
            <a:pPr marL="457200" lvl="1" indent="0">
              <a:buNone/>
              <a:defRPr/>
            </a:pPr>
            <a:r>
              <a:rPr lang="en-US" sz="4000" dirty="0"/>
              <a:t>Economic? </a:t>
            </a:r>
          </a:p>
          <a:p>
            <a:pPr marL="457200" lvl="1" indent="0">
              <a:buNone/>
              <a:defRPr/>
            </a:pPr>
            <a:endParaRPr lang="en-US" sz="4000" dirty="0"/>
          </a:p>
          <a:p>
            <a:pPr marL="457200" lvl="1" indent="0">
              <a:buNone/>
              <a:defRPr/>
            </a:pPr>
            <a:r>
              <a:rPr lang="en-US" sz="4000" dirty="0"/>
              <a:t>Governmental/Policy?</a:t>
            </a:r>
          </a:p>
          <a:p>
            <a:pPr marL="457200" lvl="1" indent="0">
              <a:buNone/>
              <a:defRPr/>
            </a:pPr>
            <a:endParaRPr lang="en-US" sz="4000" dirty="0"/>
          </a:p>
          <a:p>
            <a:pPr marL="457200" lvl="1" indent="0">
              <a:buNone/>
              <a:defRPr/>
            </a:pPr>
            <a:r>
              <a:rPr lang="en-US" sz="4000" dirty="0"/>
              <a:t>Systemic? </a:t>
            </a:r>
          </a:p>
          <a:p>
            <a:pPr marL="457200" lvl="1" indent="0">
              <a:buNone/>
              <a:defRPr/>
            </a:pPr>
            <a:endParaRPr lang="en-US" sz="4000" dirty="0"/>
          </a:p>
          <a:p>
            <a:pPr lvl="1">
              <a:defRPr/>
            </a:pPr>
            <a:endParaRPr lang="en-US" sz="2800" dirty="0"/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674E849-E3D9-4C0A-FE2F-BC06A9746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why Warren County?</a:t>
            </a:r>
          </a:p>
        </p:txBody>
      </p:sp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0E341B37-37B6-04A1-D6B8-1E09BCC64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926465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99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D978BA1-2C34-4143-A70A-2ECFAA982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984CF4C-A28B-6D4F-ADA4-F0CD0C757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00300E3-86EE-D748-B549-AAE6EE41F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43A967D-E371-C34C-9A29-14F74C815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0309411-5254-AC4F-8F13-A7D792A46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2ADE3691-3A36-DE4D-B4D1-0B75919AAB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F4DD317-BF74-D94C-AB30-88C899F8D5A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428E421C-48EB-CE41-B69F-D315151B6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965C7C-4B8A-AE45-AB57-CAB6E870719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C62E8AC-28FF-0A45-9E48-89B89EC1FC7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134C45BE-B506-8149-98EB-9AF317A6C1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015BE0DC-2849-BB4B-BBB8-DF79C30778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F0C546C-7B8A-6141-8994-C8A503C6375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lvlAtOnce"/>
        </p:bldSub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9D770-F2AE-71B1-BF60-3A2E87D9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7EF07-1398-5815-97C0-CBBBD4AD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57E54-D955-FEBE-1412-62521B5DD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111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Spawned research into evidence-based links of environmental hazards and social-economic indicators.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Across disciplines law, sociology, public policy, geoscience and </a:t>
            </a:r>
            <a:r>
              <a:rPr lang="en-US" sz="2800" b="1" i="1" u="sng" dirty="0"/>
              <a:t>economics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i="1" u="sng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E5201D-B56F-8879-940A-E6E5BB2D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3" b="5263"/>
          <a:stretch/>
        </p:blipFill>
        <p:spPr>
          <a:xfrm>
            <a:off x="6251345" y="1825625"/>
            <a:ext cx="2705147" cy="300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504B5-4098-2D16-A288-4BEBE3D1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861" y="2516624"/>
            <a:ext cx="3496246" cy="227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243E25-7422-602D-F475-D498036D2C1F}"/>
              </a:ext>
            </a:extLst>
          </p:cNvPr>
          <p:cNvSpPr txBox="1"/>
          <p:nvPr/>
        </p:nvSpPr>
        <p:spPr>
          <a:xfrm>
            <a:off x="6661955" y="4929709"/>
            <a:ext cx="208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Chavis and Lee 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303BD-D69C-B3D1-3FD6-9552146E188E}"/>
              </a:ext>
            </a:extLst>
          </p:cNvPr>
          <p:cNvSpPr txBox="1"/>
          <p:nvPr/>
        </p:nvSpPr>
        <p:spPr>
          <a:xfrm>
            <a:off x="9564413" y="4834759"/>
            <a:ext cx="1545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GAO 1983</a:t>
            </a:r>
          </a:p>
        </p:txBody>
      </p:sp>
    </p:spTree>
    <p:extLst>
      <p:ext uri="{BB962C8B-B14F-4D97-AF65-F5344CB8AC3E}">
        <p14:creationId xmlns:p14="http://schemas.microsoft.com/office/powerpoint/2010/main" val="305353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5165D-EFE6-73CE-E1D0-FF46686F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84564"/>
            <a:ext cx="7261500" cy="965100"/>
          </a:xfrm>
        </p:spPr>
        <p:txBody>
          <a:bodyPr/>
          <a:lstStyle/>
          <a:p>
            <a:r>
              <a:rPr lang="en-US" sz="4000" dirty="0"/>
              <a:t>Research findings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D8DAFE-890F-39C9-1DBE-56A62A3D1E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71088F-57F0-B082-3F90-4691BA5D74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732584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4400" dirty="0"/>
              <a:t>Consistent robust correlation of </a:t>
            </a:r>
            <a:r>
              <a:rPr lang="en-US" sz="4400" b="1" dirty="0"/>
              <a:t>pollution </a:t>
            </a:r>
            <a:r>
              <a:rPr lang="en-US" sz="4400" dirty="0"/>
              <a:t>with social-economic factors:</a:t>
            </a:r>
            <a:endParaRPr lang="en-US" sz="4400" b="1" dirty="0"/>
          </a:p>
          <a:p>
            <a:pPr lvl="1"/>
            <a:r>
              <a:rPr lang="en-US" sz="4400" dirty="0"/>
              <a:t>Poverty, </a:t>
            </a:r>
          </a:p>
          <a:p>
            <a:pPr lvl="1"/>
            <a:r>
              <a:rPr lang="en-US" sz="4400" dirty="0"/>
              <a:t>People of color.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C649A290-4E0B-CBE0-37EF-7F1096766C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027740"/>
            <a:ext cx="5481638" cy="394710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92B22FE-3550-5D66-E8FF-369D40A2FCCD}"/>
              </a:ext>
            </a:extLst>
          </p:cNvPr>
          <p:cNvSpPr txBox="1"/>
          <p:nvPr/>
        </p:nvSpPr>
        <p:spPr>
          <a:xfrm>
            <a:off x="6478172" y="6120013"/>
            <a:ext cx="61194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ewBaskervilleStd"/>
              </a:rPr>
              <a:t>Banzhaf  et al 2019 https://</a:t>
            </a:r>
            <a:r>
              <a:rPr lang="en-US" sz="1800" dirty="0" err="1">
                <a:effectLst/>
                <a:latin typeface="NewBaskervilleStd"/>
              </a:rPr>
              <a:t>doi.org</a:t>
            </a:r>
            <a:r>
              <a:rPr lang="en-US" sz="1800" dirty="0">
                <a:effectLst/>
                <a:latin typeface="NewBaskervilleStd"/>
              </a:rPr>
              <a:t>/10.1257/jep.33.1.185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174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8C8DD-6CDF-74D6-8B34-A1052143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BD1A-8C1E-FE26-A7AA-4A63BD90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6459415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/>
              <a:t>Reveal Systemic Inequities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Inform Policy and Target 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Enable Legal and Regulatory 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Track Progress (adaptive management)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B9162B-BF3F-4884-4412-5171405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it?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73C788-379E-B394-A818-BF0AA2AA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84721" y="1825625"/>
            <a:ext cx="4907279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1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1D6B8-832D-BCC2-C257-26720CEC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4" y="465738"/>
            <a:ext cx="11465168" cy="1037492"/>
          </a:xfrm>
        </p:spPr>
        <p:txBody>
          <a:bodyPr/>
          <a:lstStyle/>
          <a:p>
            <a:r>
              <a:rPr lang="en-US" dirty="0"/>
              <a:t>Approach in Class-</a:t>
            </a:r>
            <a:r>
              <a:rPr lang="en-US" sz="3200" b="1" dirty="0"/>
              <a:t>Interpreting “The Number”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8E88E-E367-7318-B93F-C13DCA9B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9FB864-7694-C37D-668B-6DE60C9650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D4CD-B4CD-3451-690B-D24C793AB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4" y="2311133"/>
            <a:ext cx="5235526" cy="3245484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Numeric result ≠ lived experience.</a:t>
            </a:r>
          </a:p>
          <a:p>
            <a:r>
              <a:rPr lang="en-US" sz="3200" dirty="0"/>
              <a:t>Cumulative impacts (historical)</a:t>
            </a:r>
          </a:p>
          <a:p>
            <a:r>
              <a:rPr lang="en-US" sz="3200" dirty="0"/>
              <a:t>Intersectionality</a:t>
            </a:r>
          </a:p>
          <a:p>
            <a:r>
              <a:rPr lang="en-US" sz="3200" dirty="0"/>
              <a:t>Statistical significance vs. practical significance</a:t>
            </a:r>
          </a:p>
        </p:txBody>
      </p:sp>
      <p:pic>
        <p:nvPicPr>
          <p:cNvPr id="9" name="Picture 8" descr="Empty speech bubbles">
            <a:extLst>
              <a:ext uri="{FF2B5EF4-FFF2-40B4-BE49-F238E27FC236}">
                <a16:creationId xmlns:a16="http://schemas.microsoft.com/office/drawing/2014/main" id="{B8F1B28F-BEE7-0B20-CD92-EDE7881F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66" y="2586215"/>
            <a:ext cx="5615816" cy="374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F9E3B-9612-D944-5BA1-DF6E3FF8A862}"/>
              </a:ext>
            </a:extLst>
          </p:cNvPr>
          <p:cNvSpPr txBox="1"/>
          <p:nvPr/>
        </p:nvSpPr>
        <p:spPr>
          <a:xfrm>
            <a:off x="8442959" y="4042057"/>
            <a:ext cx="2014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*** p&lt;.001</a:t>
            </a:r>
          </a:p>
          <a:p>
            <a:pPr algn="ctr"/>
            <a:r>
              <a:rPr lang="en-US" sz="2400" dirty="0"/>
              <a:t>** p&lt;.05</a:t>
            </a:r>
          </a:p>
          <a:p>
            <a:pPr algn="ctr"/>
            <a:r>
              <a:rPr lang="en-US" sz="2400" dirty="0"/>
              <a:t>*p&lt;.1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10765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1F35-7826-5473-C824-2BF9922A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4709327" cy="1037492"/>
          </a:xfrm>
        </p:spPr>
        <p:txBody>
          <a:bodyPr/>
          <a:lstStyle/>
          <a:p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Define Scope - Concerns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943D7-5098-0C3A-8A57-38ED052B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6E502-3283-5351-733A-A44BD708D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0535" y="2397328"/>
            <a:ext cx="5502811" cy="3525961"/>
          </a:xfrm>
        </p:spPr>
        <p:txBody>
          <a:bodyPr>
            <a:normAutofit/>
          </a:bodyPr>
          <a:lstStyle/>
          <a:p>
            <a:r>
              <a:rPr lang="en-US" sz="2800" dirty="0"/>
              <a:t>Space and Time largest conceptual challenges we face in human understanding.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Exposure, risk, vulnerability.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Census block, tract, zip, grid.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Temporal mismatch pitfalls.</a:t>
            </a:r>
          </a:p>
          <a:p>
            <a:endParaRPr lang="en-US" sz="2800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2D33C87C-C49C-A673-3FE7-4D9A5293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70806" y="2043898"/>
            <a:ext cx="6621194" cy="3525961"/>
          </a:xfrm>
        </p:spPr>
      </p:pic>
    </p:spTree>
    <p:extLst>
      <p:ext uri="{BB962C8B-B14F-4D97-AF65-F5344CB8AC3E}">
        <p14:creationId xmlns:p14="http://schemas.microsoft.com/office/powerpoint/2010/main" val="229376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438F6-C8FF-CBD3-117F-34A05AE4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17</a:t>
            </a:fld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B77453-16E6-70C0-B615-9CFE8DD5E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6629590"/>
              </p:ext>
            </p:extLst>
          </p:nvPr>
        </p:nvGraphicFramePr>
        <p:xfrm>
          <a:off x="363416" y="2191346"/>
          <a:ext cx="11464923" cy="45072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1641">
                  <a:extLst>
                    <a:ext uri="{9D8B030D-6E8A-4147-A177-3AD203B41FA5}">
                      <a16:colId xmlns:a16="http://schemas.microsoft.com/office/drawing/2014/main" val="117163396"/>
                    </a:ext>
                  </a:extLst>
                </a:gridCol>
                <a:gridCol w="3821641">
                  <a:extLst>
                    <a:ext uri="{9D8B030D-6E8A-4147-A177-3AD203B41FA5}">
                      <a16:colId xmlns:a16="http://schemas.microsoft.com/office/drawing/2014/main" val="2801416915"/>
                    </a:ext>
                  </a:extLst>
                </a:gridCol>
                <a:gridCol w="3821641">
                  <a:extLst>
                    <a:ext uri="{9D8B030D-6E8A-4147-A177-3AD203B41FA5}">
                      <a16:colId xmlns:a16="http://schemas.microsoft.com/office/drawing/2014/main" val="2019901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endParaRPr lang="en-US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Teaching Goal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544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Aft>
                          <a:spcPts val="800"/>
                        </a:spcAft>
                        <a:buAutoNum type="arabicPeriod"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Define Scope &amp; Decision Makers (Week 1-2)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Pick a region, population, or issue (e.g., urban heat, flooding, access to greenspace)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Center justice in a real-world, place-based context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614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Choose Variables (Week 3)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Environmental (PM2.5, proximity to polluter, water quality), Social (e.g., income, race, tribal land)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Unpack assumptions: what “counts” as harm or vulnerability?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Who is included?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7219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Data Source Hunt (Week 4-5) 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 students to find datasets: EPA, ACS, community science, mobile data</a:t>
                      </a:r>
                      <a:endParaRPr lang="en-US" sz="16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Explore barriers to access and the politics of data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3429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 Decide on Identification/Weights</a:t>
                      </a:r>
                    </a:p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(Week 6)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decision making, priority weighting,  Identifying communities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Show how weighting reflects justice trade-offs, expert elicitation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8078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 Build Model (Week 7-8)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 Excel or GIS, expert elicitation, value to build a simple additive or weighted index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applied skills, critique simplicity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487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Reflect  Present (Final)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Present: what did your index capture and what did it miss?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Reinforce critical thinking about measurement ethics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7360448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421C9EA-305B-C50F-F2B8-F4E3E5CB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Building Structured Decision-Making Framework with Data (Pedagogical Strategy)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84FE3-7409-01E4-B104-DB56ED9761C2}"/>
              </a:ext>
            </a:extLst>
          </p:cNvPr>
          <p:cNvSpPr txBox="1"/>
          <p:nvPr/>
        </p:nvSpPr>
        <p:spPr>
          <a:xfrm>
            <a:off x="1223889" y="1603717"/>
            <a:ext cx="7990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Course of a Class - Research Project Either Group or Individual</a:t>
            </a:r>
          </a:p>
        </p:txBody>
      </p:sp>
    </p:spTree>
    <p:extLst>
      <p:ext uri="{BB962C8B-B14F-4D97-AF65-F5344CB8AC3E}">
        <p14:creationId xmlns:p14="http://schemas.microsoft.com/office/powerpoint/2010/main" val="1689054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4BF5-831B-D6A6-54DC-9DA0704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A6478-1DEB-D30E-82DF-90F80AF6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18</a:t>
            </a:fld>
            <a:endParaRPr lang="en-IN" dirty="0"/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51A4230C-1C06-AA96-AC7A-D99B525FE4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1097" y="308718"/>
            <a:ext cx="2918709" cy="1970288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883E8765-DC2B-CF42-2173-6E0B6E1C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584" y="4356255"/>
            <a:ext cx="4002383" cy="2293032"/>
          </a:xfrm>
          <a:prstGeom prst="rect">
            <a:avLst/>
          </a:prstGeom>
        </p:spPr>
      </p:pic>
      <p:pic>
        <p:nvPicPr>
          <p:cNvPr id="10" name="Content Placeholder 6">
            <a:extLst>
              <a:ext uri="{FF2B5EF4-FFF2-40B4-BE49-F238E27FC236}">
                <a16:creationId xmlns:a16="http://schemas.microsoft.com/office/drawing/2014/main" id="{D1E99FA9-4E6B-2E08-00B2-3D080C61B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5092" y="2373938"/>
            <a:ext cx="4803437" cy="1934660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A10BAE-FD47-84F4-EDAF-F96255031E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Executive Orders ending </a:t>
            </a:r>
            <a:r>
              <a:rPr lang="en-US" altLang="en-US" sz="3200" dirty="0">
                <a:ea typeface="ＭＳ Ｐゴシック" panose="020B0600070205080204" pitchFamily="34" charset="-128"/>
              </a:rPr>
              <a:t>EO 12898 (1994), </a:t>
            </a:r>
            <a:r>
              <a:rPr lang="en-US" sz="3200" dirty="0"/>
              <a:t>14096 (2023), etc.</a:t>
            </a:r>
          </a:p>
          <a:p>
            <a:r>
              <a:rPr lang="en-US" sz="3200" b="0" i="0" dirty="0">
                <a:effectLst/>
              </a:rPr>
              <a:t>Closed U.S. EPA’s Office of EJ &amp; Civil Rights in all 10 regions </a:t>
            </a:r>
          </a:p>
          <a:p>
            <a:r>
              <a:rPr lang="en-US" sz="3200" dirty="0"/>
              <a:t>A</a:t>
            </a:r>
            <a:r>
              <a:rPr lang="en-US" sz="3200" b="0" i="0" dirty="0">
                <a:effectLst/>
              </a:rPr>
              <a:t>bolished the Department of Justice’s EJ unit</a:t>
            </a:r>
            <a:endParaRPr lang="en-US" sz="3200" dirty="0"/>
          </a:p>
          <a:p>
            <a:r>
              <a:rPr lang="en-US" sz="3200" dirty="0"/>
              <a:t>Federal rollbacks/layoffs</a:t>
            </a:r>
          </a:p>
          <a:p>
            <a:r>
              <a:rPr lang="en-US" sz="3200" dirty="0"/>
              <a:t>Data disappearing</a:t>
            </a:r>
          </a:p>
          <a:p>
            <a:r>
              <a:rPr lang="en-US" sz="3200" dirty="0"/>
              <a:t>Grants frozen</a:t>
            </a:r>
          </a:p>
          <a:p>
            <a:endParaRPr lang="en-US" sz="3200" dirty="0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CAAF713D-9B61-9D0B-FCB2-39CBFDC81A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6284" y="282729"/>
            <a:ext cx="3188069" cy="206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D200-0106-687B-BAD9-3ACD3941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4. Data Source Hunt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F8E8F-16F7-609D-6CD2-ADCF4AA1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31518C-9D67-683A-53AB-2025B3C01B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6932" y="238780"/>
            <a:ext cx="4066954" cy="20769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BDDEF-6A66-FECF-2AEC-9FD331A08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Alternative repositories:</a:t>
            </a:r>
          </a:p>
          <a:p>
            <a:r>
              <a:rPr lang="en-US" sz="2000" dirty="0"/>
              <a:t>CEQ Climate &amp; Economic Justice Screening Tool</a:t>
            </a:r>
          </a:p>
          <a:p>
            <a:r>
              <a:rPr lang="en-US" sz="2000" dirty="0"/>
              <a:t>Environmental Data &amp; Governance Initiative </a:t>
            </a:r>
          </a:p>
          <a:p>
            <a:r>
              <a:rPr lang="en-US" sz="2000" dirty="0"/>
              <a:t>State EJ portals (example </a:t>
            </a:r>
            <a:r>
              <a:rPr lang="en-US" sz="2000" dirty="0" err="1"/>
              <a:t>CalEnviroScreen</a:t>
            </a:r>
            <a:r>
              <a:rPr lang="en-US" sz="2000" dirty="0"/>
              <a:t>).</a:t>
            </a:r>
          </a:p>
          <a:p>
            <a:pPr>
              <a:buNone/>
            </a:pPr>
            <a:r>
              <a:rPr lang="en-US" sz="3200" dirty="0"/>
              <a:t>Strategies: open-source data, community science, FOIA</a:t>
            </a:r>
          </a:p>
          <a:p>
            <a:r>
              <a:rPr lang="en-US" sz="2000" dirty="0"/>
              <a:t>Teach students adaptive approaches to navigate uncertainty and incomplete data</a:t>
            </a:r>
          </a:p>
          <a:p>
            <a:r>
              <a:rPr lang="en-US" sz="2000" dirty="0"/>
              <a:t>Crowdsourced &amp; satellite data (NO₂, PM₂.₅). </a:t>
            </a:r>
            <a:r>
              <a:rPr lang="en-US" sz="2000" i="1" dirty="0" err="1"/>
              <a:t>PurpleAir</a:t>
            </a:r>
            <a:endParaRPr lang="en-US" sz="2000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09673-3ECE-1577-32B4-93E8FFB1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03" y="4489595"/>
            <a:ext cx="3603013" cy="2222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A57F1-992F-F448-B6E8-7759800E0F9C}"/>
              </a:ext>
            </a:extLst>
          </p:cNvPr>
          <p:cNvSpPr txBox="1"/>
          <p:nvPr/>
        </p:nvSpPr>
        <p:spPr>
          <a:xfrm>
            <a:off x="6096000" y="5853797"/>
            <a:ext cx="17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Wayback Machine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F14A6-6092-079B-74E3-8C21F838B918}"/>
              </a:ext>
            </a:extLst>
          </p:cNvPr>
          <p:cNvSpPr txBox="1"/>
          <p:nvPr/>
        </p:nvSpPr>
        <p:spPr>
          <a:xfrm>
            <a:off x="5614360" y="1428495"/>
            <a:ext cx="624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` Database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D868EC-D200-4D8B-E77B-47A62F246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398" y="2502570"/>
            <a:ext cx="3327009" cy="18542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8FEC1-FE48-2262-C525-E216691B9583}"/>
              </a:ext>
            </a:extLst>
          </p:cNvPr>
          <p:cNvSpPr txBox="1"/>
          <p:nvPr/>
        </p:nvSpPr>
        <p:spPr>
          <a:xfrm>
            <a:off x="9858360" y="3181073"/>
            <a:ext cx="4937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CJEST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92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ACE890-26A7-FC8C-5DA4-F37878777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7992"/>
            <a:ext cx="5157787" cy="823912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/>
              <a:t>Environmental Economics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69B10-25E9-ABD0-108B-05BD35F68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CCD53-1146-3A3B-D8E3-2EE09638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8" y="2505075"/>
            <a:ext cx="3683477" cy="1499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D0DB0-45E0-0467-9D8B-0653C7D6E9F1}"/>
              </a:ext>
            </a:extLst>
          </p:cNvPr>
          <p:cNvSpPr txBox="1"/>
          <p:nvPr/>
        </p:nvSpPr>
        <p:spPr>
          <a:xfrm>
            <a:off x="566421" y="4608566"/>
            <a:ext cx="5704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Empirical studies economic effects of environmental policies, including costs/benefits of policies to deal with air pollution, water quality, toxic substances, solid waste, and global warming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1011C27-2114-2546-EAA5-4104CEA3D5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2870" y="2252807"/>
            <a:ext cx="4734236" cy="2236066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568C27E-1F52-1910-85B0-7DD50E8C98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200" y="1398588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Econometrics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6C1005-9CAB-30B7-A8A4-1B5058BFB0C3}"/>
              </a:ext>
            </a:extLst>
          </p:cNvPr>
          <p:cNvSpPr txBox="1"/>
          <p:nvPr/>
        </p:nvSpPr>
        <p:spPr>
          <a:xfrm>
            <a:off x="6372869" y="4635501"/>
            <a:ext cx="49793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Statistic and Econometrics are powerful tool to see how the economic theory holds up with real data providing a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0199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6560D-C524-7A47-A1E2-3CD870C4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5884F-6E42-75B3-45C3-1EA200E6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 Mini‑Lab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64AF1-126B-2F8C-4A55-14CA5A0F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6" y="2620651"/>
            <a:ext cx="4472459" cy="3301847"/>
          </a:xfrm>
        </p:spPr>
        <p:txBody>
          <a:bodyPr/>
          <a:lstStyle/>
          <a:p>
            <a:r>
              <a:rPr lang="en-US" sz="3200" dirty="0"/>
              <a:t>Small‑group/individual task: interpret an </a:t>
            </a:r>
            <a:r>
              <a:rPr lang="en-US" sz="3200" dirty="0" err="1"/>
              <a:t>EJScreen</a:t>
            </a:r>
            <a:r>
              <a:rPr lang="en-US" sz="3200" dirty="0"/>
              <a:t> output tile for a real neighborhood.</a:t>
            </a: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AA4EE-6BD0-A4BF-43C4-D42E3A73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87" y="930500"/>
            <a:ext cx="5628760" cy="3137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A1A30-1A1B-BA80-65EB-70B9A28D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880" y="4067595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4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82CEE4-CB32-C50D-F8A7-7CABB421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645920"/>
            <a:ext cx="6862780" cy="5066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Find your home (childhood or current)</a:t>
            </a:r>
          </a:p>
          <a:p>
            <a:r>
              <a:rPr lang="en-US" sz="2400" dirty="0"/>
              <a:t>Add a </a:t>
            </a:r>
            <a:r>
              <a:rPr lang="en-US" sz="2400" b="1" dirty="0"/>
              <a:t>Map</a:t>
            </a:r>
            <a:r>
              <a:rPr lang="en-US" sz="2400" dirty="0"/>
              <a:t> </a:t>
            </a:r>
            <a:r>
              <a:rPr lang="en-US" sz="2400" i="1" dirty="0"/>
              <a:t>Social Indicators : </a:t>
            </a:r>
            <a:r>
              <a:rPr lang="en-US" sz="2400" dirty="0"/>
              <a:t>Low Income, People of Color, or Education</a:t>
            </a:r>
          </a:p>
          <a:p>
            <a:pPr lvl="1"/>
            <a:r>
              <a:rPr lang="en-US" sz="2000" i="1" dirty="0"/>
              <a:t>Climate Change: </a:t>
            </a:r>
            <a:r>
              <a:rPr lang="en-US" sz="2000" dirty="0"/>
              <a:t>Extreme Heat click on census tract to explore how many days have been over 90 across years.</a:t>
            </a:r>
          </a:p>
          <a:p>
            <a:r>
              <a:rPr lang="en-US" sz="2400" dirty="0"/>
              <a:t>Navigate to </a:t>
            </a:r>
            <a:r>
              <a:rPr lang="en-US" sz="2400" b="1" dirty="0"/>
              <a:t>Places</a:t>
            </a:r>
            <a:r>
              <a:rPr lang="en-US" sz="2400" dirty="0"/>
              <a:t> add EPA Regulated Facilities</a:t>
            </a:r>
          </a:p>
          <a:p>
            <a:pPr lvl="1"/>
            <a:r>
              <a:rPr lang="en-US" sz="2000" dirty="0"/>
              <a:t>Explore Regulated Facilitates</a:t>
            </a:r>
          </a:p>
          <a:p>
            <a:pPr lvl="1"/>
            <a:r>
              <a:rPr lang="en-US" sz="2000" dirty="0"/>
              <a:t>Add Toxic Release</a:t>
            </a:r>
          </a:p>
          <a:p>
            <a:pPr lvl="1"/>
            <a:r>
              <a:rPr lang="en-US" sz="2000" dirty="0"/>
              <a:t>Designated Disadvantage Communities (Justice40 &amp; EPA IRA)</a:t>
            </a:r>
          </a:p>
          <a:p>
            <a:r>
              <a:rPr lang="en-US" sz="2400" dirty="0"/>
              <a:t>Using</a:t>
            </a:r>
            <a:r>
              <a:rPr lang="en-US" sz="2400" b="1" dirty="0"/>
              <a:t> Tools ( </a:t>
            </a:r>
            <a:r>
              <a:rPr lang="en-US" sz="2400" i="1" dirty="0"/>
              <a:t>Measure, </a:t>
            </a:r>
            <a:r>
              <a:rPr lang="en-US" sz="2400" dirty="0"/>
              <a:t>click </a:t>
            </a:r>
            <a:r>
              <a:rPr lang="en-US" sz="2400" i="1" dirty="0"/>
              <a:t>Ruler) </a:t>
            </a:r>
            <a:r>
              <a:rPr lang="en-US" sz="2400" dirty="0"/>
              <a:t>calculate distance to an</a:t>
            </a:r>
            <a:r>
              <a:rPr lang="en-US" sz="2400" i="1" dirty="0"/>
              <a:t> </a:t>
            </a:r>
            <a:r>
              <a:rPr lang="en-US" sz="2400" dirty="0"/>
              <a:t>EPA Regulated Facilities or TRI </a:t>
            </a:r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pPr marL="0" indent="0">
              <a:buNone/>
            </a:pPr>
            <a:endParaRPr lang="en-US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7455A-9B16-B753-E100-AA5D503C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404028-836F-E67C-60BF-CE214D1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your Home County</a:t>
            </a:r>
          </a:p>
        </p:txBody>
      </p:sp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51121989-A6C3-BEFF-CDD7-2CD7E3EA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95" y="2128080"/>
            <a:ext cx="4467846" cy="308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25329-A566-1016-A3B0-233A7E72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716" y="4909626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2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9BCDB9-8014-307E-597E-F0524F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QUESITONS TO Think 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9E015-244C-F61A-4E86-06A27E40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22</a:t>
            </a:fld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C2DA3CE-5BDE-00CE-4B6D-47C645928B0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691492"/>
            <a:ext cx="5481638" cy="26196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22B9C-EFEB-775E-4BFD-D7403CBA7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r>
              <a:rPr lang="en-US" sz="2400" dirty="0"/>
              <a:t>Does your local knowledge reflect the data shown for disadvantaged communities? (Did Justice40 or EPA EJ Screen)</a:t>
            </a:r>
          </a:p>
          <a:p>
            <a:endParaRPr lang="en-US" sz="2400" dirty="0"/>
          </a:p>
          <a:p>
            <a:r>
              <a:rPr lang="en-US" sz="2400" dirty="0"/>
              <a:t>Was reported hazardous material or TRI closer than you original assumed? </a:t>
            </a:r>
          </a:p>
          <a:p>
            <a:endParaRPr lang="en-US" sz="2400" dirty="0"/>
          </a:p>
          <a:p>
            <a:r>
              <a:rPr lang="en-US" sz="2400" dirty="0"/>
              <a:t>Has the number of days above 90 grown in your area?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9453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893E-E4C8-9094-2D83-683BD502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D53EE2-857F-535A-A793-C1EBEDA3B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alowemac@hawaii.edu</a:t>
            </a:r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61EBBD-DC0C-4957-DC87-EFD1274EB1D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5406809" y="4560249"/>
            <a:ext cx="1566350" cy="1566350"/>
          </a:xfrm>
        </p:spPr>
      </p:pic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3B81BEC-035B-0496-F512-4898AD417B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r="14719"/>
          <a:stretch>
            <a:fillRect/>
          </a:stretch>
        </p:blipFill>
        <p:spPr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55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16FED1-6656-AE14-FC6C-AEBBA522B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9973" y="1397201"/>
            <a:ext cx="5970075" cy="823912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Social Environmental Economics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B5D37C1-3639-6CBA-D6BB-4F0BB6B30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097" y="4269440"/>
            <a:ext cx="5183187" cy="2058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Framing the class with interconnected links between human economies and ecosystems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E7562774-C1FB-8004-21CA-BAC20F5BBFEF}"/>
              </a:ext>
            </a:extLst>
          </p:cNvPr>
          <p:cNvSpPr txBox="1">
            <a:spLocks/>
          </p:cNvSpPr>
          <p:nvPr/>
        </p:nvSpPr>
        <p:spPr>
          <a:xfrm>
            <a:off x="912812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878B2-3B39-DF15-3694-09DB688E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33" y="2049032"/>
            <a:ext cx="3232468" cy="2058173"/>
          </a:xfrm>
          <a:prstGeom prst="rect">
            <a:avLst/>
          </a:prstGeom>
        </p:spPr>
      </p:pic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14120B73-4760-BEC7-908B-C7A53F96D84B}"/>
              </a:ext>
            </a:extLst>
          </p:cNvPr>
          <p:cNvSpPr txBox="1">
            <a:spLocks/>
          </p:cNvSpPr>
          <p:nvPr/>
        </p:nvSpPr>
        <p:spPr>
          <a:xfrm>
            <a:off x="751715" y="4160181"/>
            <a:ext cx="4869598" cy="2276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Treats economy as a subsystem of Earth's larger ecosystem, and by emphasizing the preservation of natural capital/ biosphere limitation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984A-58C2-BF6B-E8C0-49BA389D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73" y="2166015"/>
            <a:ext cx="3169960" cy="1812471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DF17C91-0B46-82B4-AB1F-09B4CD5C9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8717" y="1433952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Ecological Economics</a:t>
            </a:r>
          </a:p>
        </p:txBody>
      </p:sp>
    </p:spTree>
    <p:extLst>
      <p:ext uri="{BB962C8B-B14F-4D97-AF65-F5344CB8AC3E}">
        <p14:creationId xmlns:p14="http://schemas.microsoft.com/office/powerpoint/2010/main" val="9005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706FD-9308-86FF-AA31-06E6ED42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EDA2-3C42-CEA7-B72D-F1995DD7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4"/>
            <a:ext cx="11354972" cy="503237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100" b="1" i="0" dirty="0">
                <a:solidFill>
                  <a:srgbClr val="1B1B1B"/>
                </a:solidFill>
                <a:effectLst/>
                <a:latin typeface="Source Sans Pro Web"/>
              </a:rPr>
              <a:t>EPA defined (1998):</a:t>
            </a:r>
          </a:p>
          <a:p>
            <a:r>
              <a:rPr lang="en-US" sz="3600" dirty="0">
                <a:solidFill>
                  <a:srgbClr val="1B1B1B"/>
                </a:solidFill>
                <a:latin typeface="+mj-lt"/>
              </a:rPr>
              <a:t>"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 fair treatment and meaningful involvement of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all people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regardless of race, color, national origin, or income with respect to the development, implementation, and enforcement of environmental laws, regulations, and policies. Fair treatment means that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no group of people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, including racial, ethnic, or socioeconomic group </a:t>
            </a:r>
            <a:r>
              <a:rPr lang="en-US" sz="3600" b="0" i="0" u="sng" dirty="0">
                <a:solidFill>
                  <a:srgbClr val="1B1B1B"/>
                </a:solidFill>
                <a:effectLst/>
                <a:latin typeface="+mj-lt"/>
              </a:rPr>
              <a:t>should bear a disproportionate share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of the negative environmental consequences resulting from industrial, municipal, and commercial operations or the execution of federal, state, local, and tribal programs and policies.”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92C94C-7189-201E-BF32-47DDA24A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31314"/>
                </a:solidFill>
                <a:effectLst/>
                <a:latin typeface="Google Sans Text"/>
              </a:rPr>
              <a:t>What is Environmental Justice?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1FA8B-9878-8015-C5F8-C928BEF60D8B}"/>
              </a:ext>
            </a:extLst>
          </p:cNvPr>
          <p:cNvSpPr txBox="1"/>
          <p:nvPr/>
        </p:nvSpPr>
        <p:spPr>
          <a:xfrm>
            <a:off x="9818480" y="586017"/>
            <a:ext cx="176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3BB3F-982C-14C0-8D5F-FDAD9DB2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008" y="160084"/>
            <a:ext cx="2875107" cy="12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5EFAC8-689C-ED82-F1D9-5FBE5123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EJ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060671-6025-265C-8467-B16C6E53222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200" dirty="0"/>
              <a:t>Provide a explain which highlights real environmental events with economics &amp; social concern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4B1768-E29F-EBBB-F08B-E751FA4370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FD1CFE2-6905-A2FE-A5B5-DE9E997A4A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916" r="169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0B6E38-6AAA-3887-B4EB-2471ECFC17B6}"/>
              </a:ext>
            </a:extLst>
          </p:cNvPr>
          <p:cNvSpPr txBox="1"/>
          <p:nvPr/>
        </p:nvSpPr>
        <p:spPr>
          <a:xfrm>
            <a:off x="9158068" y="5120640"/>
            <a:ext cx="2778990" cy="2056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5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NPRSans"/>
              </a:rPr>
              <a:t>Rev. Ben Chavis, right, raises his fist as fellow protesters are taken to jail at the Warren County PCB landfill near Afton, N.C., on Sept. 16, 1982.</a:t>
            </a:r>
          </a:p>
          <a:p>
            <a:pPr>
              <a:buNone/>
            </a:pPr>
            <a:r>
              <a:rPr lang="en-US" b="0" i="1" dirty="0">
                <a:solidFill>
                  <a:schemeClr val="bg1"/>
                </a:solidFill>
                <a:effectLst/>
                <a:latin typeface="NPRSans"/>
              </a:rPr>
              <a:t>Greg Gibson/AP / NPR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5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1291C-212F-C1ED-AD62-54A5B350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1D4D-B1A0-4D3C-CDE8-16480C2A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4" y="1825625"/>
            <a:ext cx="5993843" cy="435746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000" dirty="0"/>
              <a:t>Pre-1976 : Companies could produce  polychlorinated biphenyls (PCBs)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000" dirty="0"/>
              <a:t>PCBs found to be toxicity and could impact health &amp; environment.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200" dirty="0"/>
              <a:t>1976: US passes Toxic Substances Control Act </a:t>
            </a:r>
            <a:r>
              <a:rPr lang="en-US" sz="3200" b="0" i="0" dirty="0">
                <a:solidFill>
                  <a:srgbClr val="001D35"/>
                </a:solidFill>
                <a:effectLst/>
                <a:latin typeface="Google Sans"/>
              </a:rPr>
              <a:t>regulates/banned PCBs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endParaRPr lang="en-US" sz="2800" dirty="0"/>
          </a:p>
          <a:p>
            <a:pPr marL="457200" lvl="1" indent="0">
              <a:buNone/>
              <a:defRPr/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450F4-C6F7-0B78-A87B-8C1EC2DF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 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4259-DF6D-9A09-ECDD-74DDF813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1620-1929-A180-1114-6D2EB003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254D4-C4DC-76EA-E316-314BB68E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7</a:t>
            </a:fld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3000" dirty="0"/>
                  <a:t>Pre TSCA Profit Maximization: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haw-US" sz="2800" b="0" dirty="0"/>
              </a:p>
              <a:p>
                <a:pPr marL="457200" lvl="1" indent="0">
                  <a:buNone/>
                  <a:defRPr/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haw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is profits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is revenue,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is cost of production</a:t>
                </a:r>
              </a:p>
              <a:p>
                <a:pPr marL="0" indent="0">
                  <a:buNone/>
                  <a:defRPr/>
                </a:pPr>
                <a:endParaRPr lang="en-US" sz="2800" b="0" i="0" dirty="0">
                  <a:solidFill>
                    <a:srgbClr val="001D35"/>
                  </a:solidFill>
                  <a:effectLst/>
                  <a:latin typeface="Google Sans"/>
                </a:endParaRPr>
              </a:p>
              <a:p>
                <a:pPr>
                  <a:buFont typeface="Wingdings" pitchFamily="2" charset="2"/>
                  <a:buChar char="Ø"/>
                  <a:defRPr/>
                </a:pPr>
                <a:r>
                  <a:rPr lang="en-US" sz="2800" u="sng" dirty="0"/>
                  <a:t>Companies</a:t>
                </a:r>
                <a:r>
                  <a:rPr lang="en-US" sz="2800" dirty="0"/>
                  <a:t> new cost post regulation</a:t>
                </a:r>
              </a:p>
              <a:p>
                <a:pPr lvl="1">
                  <a:defRPr/>
                </a:pPr>
                <a:r>
                  <a:rPr lang="en-US" sz="2400" dirty="0"/>
                  <a:t>Dispose of PCBs cost money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aw-US" sz="2400" b="0" dirty="0"/>
              </a:p>
              <a:p>
                <a:pPr marL="457200" lvl="1" indent="0">
                  <a:buNone/>
                  <a:defRPr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haw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is regulatory cost of disposing PCBs</a:t>
                </a:r>
                <a:endParaRPr lang="en-US" sz="2600" dirty="0"/>
              </a:p>
              <a:p>
                <a:pPr marL="457200" lvl="1" indent="0">
                  <a:buNone/>
                  <a:defRPr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  <a:blipFill>
                <a:blip r:embed="rId2"/>
                <a:stretch>
                  <a:fillRect l="-2157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9104BC1-2092-F84F-A38E-8C5B14AB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3200" u="sng" dirty="0"/>
              <a:t>Traditional Economics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739CD-A43E-B04D-EEFB-2137A136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ADCB6-9F84-B858-A0D2-2542694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2E12C-C157-34F1-0471-99723A781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732584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Ward Transformer Company </a:t>
            </a:r>
          </a:p>
          <a:p>
            <a:pPr>
              <a:defRPr/>
            </a:pPr>
            <a:r>
              <a:rPr lang="en-US" sz="2800" dirty="0"/>
              <a:t>if they illegal dump and don’t get caught R=0 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marL="0" indent="0">
              <a:buNone/>
              <a:defRPr/>
            </a:pPr>
            <a:r>
              <a:rPr lang="en-US" sz="2800" dirty="0"/>
              <a:t>But where?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Fort Braggs impact range– poor absorption &amp; too sandy for truck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Rural roads along 14 counties in North Carolina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1CC62-846A-2B11-CF3E-1675FE0AB9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1896675"/>
            <a:ext cx="5481638" cy="4209237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72A5B4EB-ACF2-31C5-5F7F-6ABB65C2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EJ Movement</a:t>
            </a:r>
          </a:p>
        </p:txBody>
      </p:sp>
    </p:spTree>
    <p:extLst>
      <p:ext uri="{BB962C8B-B14F-4D97-AF65-F5344CB8AC3E}">
        <p14:creationId xmlns:p14="http://schemas.microsoft.com/office/powerpoint/2010/main" val="74041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FF4D65-893E-9C42-5216-B0D6FE7A6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7" y="1825624"/>
            <a:ext cx="5188298" cy="4637583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200" dirty="0"/>
              <a:t>14 Counties reported oily substance sprayed along NC Highway 58 (1978) leading to:</a:t>
            </a:r>
          </a:p>
          <a:p>
            <a:pPr>
              <a:defRPr/>
            </a:pPr>
            <a:r>
              <a:rPr lang="en-US" sz="3200" dirty="0"/>
              <a:t>Prosecuted Ward Transformer (jail time)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>
              <a:defRPr/>
            </a:pPr>
            <a:r>
              <a:rPr lang="en-US" sz="3200" dirty="0"/>
              <a:t>Created new </a:t>
            </a:r>
            <a:r>
              <a:rPr lang="en-US" sz="3200" b="1" u="sng" dirty="0"/>
              <a:t>social</a:t>
            </a:r>
            <a:r>
              <a:rPr lang="en-US" sz="3200" dirty="0"/>
              <a:t> problem:</a:t>
            </a:r>
          </a:p>
          <a:p>
            <a:pPr lvl="1">
              <a:defRPr/>
            </a:pPr>
            <a:r>
              <a:rPr lang="en-US" sz="3000" dirty="0"/>
              <a:t>Gather contaminated soil &amp; proper disposal.</a:t>
            </a:r>
          </a:p>
          <a:p>
            <a:pPr marL="457200" lvl="1" indent="0">
              <a:buNone/>
              <a:defRPr/>
            </a:pPr>
            <a:endParaRPr lang="en-US" sz="2600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C5A8F5-250C-3BA2-3D19-50E4FB15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BD7E5-1EED-AA2B-CBBE-C7F7B184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9</a:t>
            </a:fld>
            <a:endParaRPr lang="en-IN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BA6F168-37CB-FFC3-E11F-BA1D4D49D6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125066711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DC772FB-3B58-BC74-1407-6D1B126D1C76}"/>
              </a:ext>
            </a:extLst>
          </p:cNvPr>
          <p:cNvSpPr txBox="1"/>
          <p:nvPr/>
        </p:nvSpPr>
        <p:spPr>
          <a:xfrm>
            <a:off x="7154983" y="1528082"/>
            <a:ext cx="3643645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Social Planner Problem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Which Landfill to Dump Waste?</a:t>
            </a:r>
          </a:p>
        </p:txBody>
      </p:sp>
    </p:spTree>
    <p:extLst>
      <p:ext uri="{BB962C8B-B14F-4D97-AF65-F5344CB8AC3E}">
        <p14:creationId xmlns:p14="http://schemas.microsoft.com/office/powerpoint/2010/main" val="30615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D978BA1-2C34-4143-A70A-2ECFAA982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984CF4C-A28B-6D4F-ADA4-F0CD0C757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00300E3-86EE-D748-B549-AAE6EE41F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43A967D-E371-C34C-9A29-14F74C815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0309411-5254-AC4F-8F13-A7D792A46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03_CA - v5" id="{676C8139-D340-432F-9674-2FA823DFFDED}" vid="{F880323A-559C-41C8-8579-8950CC3EC8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3247</TotalTime>
  <Words>1299</Words>
  <Application>Microsoft Macintosh PowerPoint</Application>
  <PresentationFormat>Widescreen</PresentationFormat>
  <Paragraphs>199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40" baseType="lpstr">
      <vt:lpstr>ＭＳ Ｐゴシック</vt:lpstr>
      <vt:lpstr>Arial</vt:lpstr>
      <vt:lpstr>Calibri</vt:lpstr>
      <vt:lpstr>Calibri Light</vt:lpstr>
      <vt:lpstr>Cambria Math</vt:lpstr>
      <vt:lpstr>Courier New</vt:lpstr>
      <vt:lpstr>Google Sans</vt:lpstr>
      <vt:lpstr>Google Sans Text</vt:lpstr>
      <vt:lpstr>NewBaskervilleStd</vt:lpstr>
      <vt:lpstr>NPRSans</vt:lpstr>
      <vt:lpstr>Roboto</vt:lpstr>
      <vt:lpstr>Source Sans Pro Web</vt:lpstr>
      <vt:lpstr>Times New Roman</vt:lpstr>
      <vt:lpstr>Verdana</vt:lpstr>
      <vt:lpstr>Wingdings</vt:lpstr>
      <vt:lpstr>Office Theme</vt:lpstr>
      <vt:lpstr>2_Office Theme</vt:lpstr>
      <vt:lpstr>Why Quantify Environmental Justice?</vt:lpstr>
      <vt:lpstr>Classroom Framing</vt:lpstr>
      <vt:lpstr>Classroom Framing </vt:lpstr>
      <vt:lpstr>What is Environmental Justice?</vt:lpstr>
      <vt:lpstr>Example EJ </vt:lpstr>
      <vt:lpstr>Background in Environmental Justice Movement</vt:lpstr>
      <vt:lpstr>Traditional Economics</vt:lpstr>
      <vt:lpstr>Background in EJ Movement</vt:lpstr>
      <vt:lpstr>Background in Environmental Justice</vt:lpstr>
      <vt:lpstr>Environmental Justice Movement</vt:lpstr>
      <vt:lpstr>But why Warren County?</vt:lpstr>
      <vt:lpstr>Environmental Justice Movement</vt:lpstr>
      <vt:lpstr>Research findings</vt:lpstr>
      <vt:lpstr>Why quantify it? </vt:lpstr>
      <vt:lpstr>Approach in Class-Interpreting “The Number”</vt:lpstr>
      <vt:lpstr>Define Scope - Concerns</vt:lpstr>
      <vt:lpstr>Building Structured Decision-Making Framework with Data (Pedagogical Strategy)</vt:lpstr>
      <vt:lpstr>Current Context</vt:lpstr>
      <vt:lpstr>Current 4. Data Source Hunt</vt:lpstr>
      <vt:lpstr>Case Study Mini‑Lab </vt:lpstr>
      <vt:lpstr>Navigate to your Home County</vt:lpstr>
      <vt:lpstr>QUESITONS TO Think 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Ashley LoweMackenzie</dc:creator>
  <cp:lastModifiedBy>Ashley LoweMackenzie</cp:lastModifiedBy>
  <cp:revision>3</cp:revision>
  <cp:lastPrinted>2025-06-10T00:40:47Z</cp:lastPrinted>
  <dcterms:created xsi:type="dcterms:W3CDTF">2025-06-07T21:16:38Z</dcterms:created>
  <dcterms:modified xsi:type="dcterms:W3CDTF">2025-06-10T03:24:28Z</dcterms:modified>
</cp:coreProperties>
</file>